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4.jp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44.jpg" ContentType="image/jpeg"/>
  <Override PartName="/ppt/media/image45.jpg" ContentType="image/jpeg"/>
  <Override PartName="/ppt/media/image64.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Lst>
  <p:notesMasterIdLst>
    <p:notesMasterId r:id="rId115"/>
  </p:notesMasterIdLst>
  <p:sldIdLst>
    <p:sldId id="256" r:id="rId4"/>
    <p:sldId id="437" r:id="rId5"/>
    <p:sldId id="257" r:id="rId6"/>
    <p:sldId id="258" r:id="rId7"/>
    <p:sldId id="259" r:id="rId8"/>
    <p:sldId id="260" r:id="rId9"/>
    <p:sldId id="261" r:id="rId10"/>
    <p:sldId id="434" r:id="rId11"/>
    <p:sldId id="435" r:id="rId12"/>
    <p:sldId id="436" r:id="rId13"/>
    <p:sldId id="397" r:id="rId14"/>
    <p:sldId id="402" r:id="rId15"/>
    <p:sldId id="403" r:id="rId16"/>
    <p:sldId id="404" r:id="rId17"/>
    <p:sldId id="438" r:id="rId18"/>
    <p:sldId id="408" r:id="rId19"/>
    <p:sldId id="409" r:id="rId20"/>
    <p:sldId id="412" r:id="rId21"/>
    <p:sldId id="413" r:id="rId22"/>
    <p:sldId id="414" r:id="rId23"/>
    <p:sldId id="416" r:id="rId24"/>
    <p:sldId id="439" r:id="rId25"/>
    <p:sldId id="418" r:id="rId26"/>
    <p:sldId id="441" r:id="rId27"/>
    <p:sldId id="420" r:id="rId28"/>
    <p:sldId id="421" r:id="rId29"/>
    <p:sldId id="422" r:id="rId30"/>
    <p:sldId id="423" r:id="rId31"/>
    <p:sldId id="425" r:id="rId32"/>
    <p:sldId id="426" r:id="rId33"/>
    <p:sldId id="427" r:id="rId34"/>
    <p:sldId id="428" r:id="rId35"/>
    <p:sldId id="429" r:id="rId36"/>
    <p:sldId id="430" r:id="rId37"/>
    <p:sldId id="431" r:id="rId38"/>
    <p:sldId id="432" r:id="rId39"/>
    <p:sldId id="433" r:id="rId40"/>
    <p:sldId id="269" r:id="rId41"/>
    <p:sldId id="270" r:id="rId42"/>
    <p:sldId id="323" r:id="rId43"/>
    <p:sldId id="324" r:id="rId44"/>
    <p:sldId id="325" r:id="rId45"/>
    <p:sldId id="271" r:id="rId46"/>
    <p:sldId id="273" r:id="rId47"/>
    <p:sldId id="274" r:id="rId48"/>
    <p:sldId id="275" r:id="rId49"/>
    <p:sldId id="276" r:id="rId50"/>
    <p:sldId id="277" r:id="rId51"/>
    <p:sldId id="316" r:id="rId52"/>
    <p:sldId id="280" r:id="rId53"/>
    <p:sldId id="326" r:id="rId54"/>
    <p:sldId id="327" r:id="rId55"/>
    <p:sldId id="329" r:id="rId56"/>
    <p:sldId id="330" r:id="rId57"/>
    <p:sldId id="332" r:id="rId58"/>
    <p:sldId id="333" r:id="rId59"/>
    <p:sldId id="334" r:id="rId60"/>
    <p:sldId id="335" r:id="rId61"/>
    <p:sldId id="336" r:id="rId62"/>
    <p:sldId id="337" r:id="rId63"/>
    <p:sldId id="338" r:id="rId64"/>
    <p:sldId id="339" r:id="rId65"/>
    <p:sldId id="394" r:id="rId66"/>
    <p:sldId id="382" r:id="rId67"/>
    <p:sldId id="301" r:id="rId68"/>
    <p:sldId id="290" r:id="rId69"/>
    <p:sldId id="393" r:id="rId70"/>
    <p:sldId id="381" r:id="rId71"/>
    <p:sldId id="383" r:id="rId72"/>
    <p:sldId id="288" r:id="rId73"/>
    <p:sldId id="377" r:id="rId74"/>
    <p:sldId id="282" r:id="rId75"/>
    <p:sldId id="300" r:id="rId76"/>
    <p:sldId id="296" r:id="rId77"/>
    <p:sldId id="302" r:id="rId78"/>
    <p:sldId id="371" r:id="rId79"/>
    <p:sldId id="283" r:id="rId80"/>
    <p:sldId id="284" r:id="rId81"/>
    <p:sldId id="291" r:id="rId82"/>
    <p:sldId id="292" r:id="rId83"/>
    <p:sldId id="293" r:id="rId84"/>
    <p:sldId id="285" r:id="rId85"/>
    <p:sldId id="286" r:id="rId86"/>
    <p:sldId id="287" r:id="rId87"/>
    <p:sldId id="378" r:id="rId88"/>
    <p:sldId id="379" r:id="rId89"/>
    <p:sldId id="294" r:id="rId90"/>
    <p:sldId id="303" r:id="rId91"/>
    <p:sldId id="310" r:id="rId92"/>
    <p:sldId id="311" r:id="rId93"/>
    <p:sldId id="313" r:id="rId94"/>
    <p:sldId id="314" r:id="rId95"/>
    <p:sldId id="315" r:id="rId96"/>
    <p:sldId id="384" r:id="rId97"/>
    <p:sldId id="317" r:id="rId98"/>
    <p:sldId id="385" r:id="rId99"/>
    <p:sldId id="386" r:id="rId100"/>
    <p:sldId id="320" r:id="rId101"/>
    <p:sldId id="321" r:id="rId102"/>
    <p:sldId id="387" r:id="rId103"/>
    <p:sldId id="388" r:id="rId104"/>
    <p:sldId id="389" r:id="rId105"/>
    <p:sldId id="390" r:id="rId106"/>
    <p:sldId id="391" r:id="rId107"/>
    <p:sldId id="392" r:id="rId108"/>
    <p:sldId id="373" r:id="rId109"/>
    <p:sldId id="376" r:id="rId110"/>
    <p:sldId id="375" r:id="rId111"/>
    <p:sldId id="372" r:id="rId112"/>
    <p:sldId id="374" r:id="rId113"/>
    <p:sldId id="295" r:id="rId114"/>
  </p:sldIdLst>
  <p:sldSz cx="13004800" cy="9753600"/>
  <p:notesSz cx="13004800" cy="9753600"/>
  <p:defaultTextStyle>
    <a:defPPr>
      <a:defRPr lang="zh-TW"/>
    </a:defPPr>
    <a:lvl1pPr marL="0" algn="l" defTabSz="913837" rtl="0" eaLnBrk="1" latinLnBrk="0" hangingPunct="1">
      <a:defRPr sz="1800" kern="1200">
        <a:solidFill>
          <a:schemeClr val="tx1"/>
        </a:solidFill>
        <a:latin typeface="+mn-lt"/>
        <a:ea typeface="+mn-ea"/>
        <a:cs typeface="+mn-cs"/>
      </a:defRPr>
    </a:lvl1pPr>
    <a:lvl2pPr marL="456917" algn="l" defTabSz="913837" rtl="0" eaLnBrk="1" latinLnBrk="0" hangingPunct="1">
      <a:defRPr sz="1800" kern="1200">
        <a:solidFill>
          <a:schemeClr val="tx1"/>
        </a:solidFill>
        <a:latin typeface="+mn-lt"/>
        <a:ea typeface="+mn-ea"/>
        <a:cs typeface="+mn-cs"/>
      </a:defRPr>
    </a:lvl2pPr>
    <a:lvl3pPr marL="913837" algn="l" defTabSz="913837" rtl="0" eaLnBrk="1" latinLnBrk="0" hangingPunct="1">
      <a:defRPr sz="1800" kern="1200">
        <a:solidFill>
          <a:schemeClr val="tx1"/>
        </a:solidFill>
        <a:latin typeface="+mn-lt"/>
        <a:ea typeface="+mn-ea"/>
        <a:cs typeface="+mn-cs"/>
      </a:defRPr>
    </a:lvl3pPr>
    <a:lvl4pPr marL="1370753" algn="l" defTabSz="913837" rtl="0" eaLnBrk="1" latinLnBrk="0" hangingPunct="1">
      <a:defRPr sz="1800" kern="1200">
        <a:solidFill>
          <a:schemeClr val="tx1"/>
        </a:solidFill>
        <a:latin typeface="+mn-lt"/>
        <a:ea typeface="+mn-ea"/>
        <a:cs typeface="+mn-cs"/>
      </a:defRPr>
    </a:lvl4pPr>
    <a:lvl5pPr marL="1827676" algn="l" defTabSz="913837" rtl="0" eaLnBrk="1" latinLnBrk="0" hangingPunct="1">
      <a:defRPr sz="1800" kern="1200">
        <a:solidFill>
          <a:schemeClr val="tx1"/>
        </a:solidFill>
        <a:latin typeface="+mn-lt"/>
        <a:ea typeface="+mn-ea"/>
        <a:cs typeface="+mn-cs"/>
      </a:defRPr>
    </a:lvl5pPr>
    <a:lvl6pPr marL="2284596" algn="l" defTabSz="913837" rtl="0" eaLnBrk="1" latinLnBrk="0" hangingPunct="1">
      <a:defRPr sz="1800" kern="1200">
        <a:solidFill>
          <a:schemeClr val="tx1"/>
        </a:solidFill>
        <a:latin typeface="+mn-lt"/>
        <a:ea typeface="+mn-ea"/>
        <a:cs typeface="+mn-cs"/>
      </a:defRPr>
    </a:lvl6pPr>
    <a:lvl7pPr marL="2741515" algn="l" defTabSz="913837" rtl="0" eaLnBrk="1" latinLnBrk="0" hangingPunct="1">
      <a:defRPr sz="1800" kern="1200">
        <a:solidFill>
          <a:schemeClr val="tx1"/>
        </a:solidFill>
        <a:latin typeface="+mn-lt"/>
        <a:ea typeface="+mn-ea"/>
        <a:cs typeface="+mn-cs"/>
      </a:defRPr>
    </a:lvl7pPr>
    <a:lvl8pPr marL="3198437" algn="l" defTabSz="913837" rtl="0" eaLnBrk="1" latinLnBrk="0" hangingPunct="1">
      <a:defRPr sz="1800" kern="1200">
        <a:solidFill>
          <a:schemeClr val="tx1"/>
        </a:solidFill>
        <a:latin typeface="+mn-lt"/>
        <a:ea typeface="+mn-ea"/>
        <a:cs typeface="+mn-cs"/>
      </a:defRPr>
    </a:lvl8pPr>
    <a:lvl9pPr marL="3655356" algn="l" defTabSz="91383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B00"/>
    <a:srgbClr val="844D24"/>
    <a:srgbClr val="A863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664" autoAdjust="0"/>
  </p:normalViewPr>
  <p:slideViewPr>
    <p:cSldViewPr>
      <p:cViewPr varScale="1">
        <p:scale>
          <a:sx n="63" d="100"/>
          <a:sy n="63" d="100"/>
        </p:scale>
        <p:origin x="1234" y="38"/>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viewProps" Target="viewProps.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theme" Target="theme/theme1.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notesMaster" Target="notesMasters/notesMaster1.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5635625" cy="487363"/>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7366000" y="0"/>
            <a:ext cx="5635625" cy="487363"/>
          </a:xfrm>
          <a:prstGeom prst="rect">
            <a:avLst/>
          </a:prstGeom>
        </p:spPr>
        <p:txBody>
          <a:bodyPr vert="horz" lIns="91440" tIns="45720" rIns="91440" bIns="45720" rtlCol="0"/>
          <a:lstStyle>
            <a:lvl1pPr algn="r">
              <a:defRPr sz="1200"/>
            </a:lvl1pPr>
          </a:lstStyle>
          <a:p>
            <a:fld id="{2955AC26-94D0-4A1F-94A8-CC24C07D543B}" type="datetimeFigureOut">
              <a:rPr lang="zh-TW" altLang="en-US" smtClean="0"/>
              <a:t>2025/11/26</a:t>
            </a:fld>
            <a:endParaRPr lang="zh-TW" altLang="en-US"/>
          </a:p>
        </p:txBody>
      </p:sp>
      <p:sp>
        <p:nvSpPr>
          <p:cNvPr id="4" name="投影片圖像版面配置區 3"/>
          <p:cNvSpPr>
            <a:spLocks noGrp="1" noRot="1" noChangeAspect="1"/>
          </p:cNvSpPr>
          <p:nvPr>
            <p:ph type="sldImg" idx="2"/>
          </p:nvPr>
        </p:nvSpPr>
        <p:spPr>
          <a:xfrm>
            <a:off x="4064000" y="731838"/>
            <a:ext cx="4876800" cy="36576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1300163" y="4632325"/>
            <a:ext cx="10404475" cy="4389438"/>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264650"/>
            <a:ext cx="5635625" cy="487363"/>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7366000" y="9264650"/>
            <a:ext cx="5635625" cy="487363"/>
          </a:xfrm>
          <a:prstGeom prst="rect">
            <a:avLst/>
          </a:prstGeom>
        </p:spPr>
        <p:txBody>
          <a:bodyPr vert="horz" lIns="91440" tIns="45720" rIns="91440" bIns="45720" rtlCol="0" anchor="b"/>
          <a:lstStyle>
            <a:lvl1pPr algn="r">
              <a:defRPr sz="1200"/>
            </a:lvl1pPr>
          </a:lstStyle>
          <a:p>
            <a:fld id="{64E3D2E1-2D24-4F79-A92F-857C5D262EFD}" type="slidenum">
              <a:rPr lang="zh-TW" altLang="en-US" smtClean="0"/>
              <a:t>‹#›</a:t>
            </a:fld>
            <a:endParaRPr lang="zh-TW" altLang="en-US"/>
          </a:p>
        </p:txBody>
      </p:sp>
    </p:spTree>
    <p:extLst>
      <p:ext uri="{BB962C8B-B14F-4D97-AF65-F5344CB8AC3E}">
        <p14:creationId xmlns:p14="http://schemas.microsoft.com/office/powerpoint/2010/main" val="3102864209"/>
      </p:ext>
    </p:extLst>
  </p:cSld>
  <p:clrMap bg1="lt1" tx1="dk1" bg2="lt2" tx2="dk2" accent1="accent1" accent2="accent2" accent3="accent3" accent4="accent4" accent5="accent5" accent6="accent6" hlink="hlink" folHlink="folHlink"/>
  <p:notesStyle>
    <a:lvl1pPr marL="0" algn="l" defTabSz="913837" rtl="0" eaLnBrk="1" latinLnBrk="0" hangingPunct="1">
      <a:defRPr sz="1100" kern="1200">
        <a:solidFill>
          <a:schemeClr val="tx1"/>
        </a:solidFill>
        <a:latin typeface="+mn-lt"/>
        <a:ea typeface="+mn-ea"/>
        <a:cs typeface="+mn-cs"/>
      </a:defRPr>
    </a:lvl1pPr>
    <a:lvl2pPr marL="456917" algn="l" defTabSz="913837" rtl="0" eaLnBrk="1" latinLnBrk="0" hangingPunct="1">
      <a:defRPr sz="1100" kern="1200">
        <a:solidFill>
          <a:schemeClr val="tx1"/>
        </a:solidFill>
        <a:latin typeface="+mn-lt"/>
        <a:ea typeface="+mn-ea"/>
        <a:cs typeface="+mn-cs"/>
      </a:defRPr>
    </a:lvl2pPr>
    <a:lvl3pPr marL="913837" algn="l" defTabSz="913837" rtl="0" eaLnBrk="1" latinLnBrk="0" hangingPunct="1">
      <a:defRPr sz="1100" kern="1200">
        <a:solidFill>
          <a:schemeClr val="tx1"/>
        </a:solidFill>
        <a:latin typeface="+mn-lt"/>
        <a:ea typeface="+mn-ea"/>
        <a:cs typeface="+mn-cs"/>
      </a:defRPr>
    </a:lvl3pPr>
    <a:lvl4pPr marL="1370753" algn="l" defTabSz="913837" rtl="0" eaLnBrk="1" latinLnBrk="0" hangingPunct="1">
      <a:defRPr sz="1100" kern="1200">
        <a:solidFill>
          <a:schemeClr val="tx1"/>
        </a:solidFill>
        <a:latin typeface="+mn-lt"/>
        <a:ea typeface="+mn-ea"/>
        <a:cs typeface="+mn-cs"/>
      </a:defRPr>
    </a:lvl4pPr>
    <a:lvl5pPr marL="1827676" algn="l" defTabSz="913837" rtl="0" eaLnBrk="1" latinLnBrk="0" hangingPunct="1">
      <a:defRPr sz="1100" kern="1200">
        <a:solidFill>
          <a:schemeClr val="tx1"/>
        </a:solidFill>
        <a:latin typeface="+mn-lt"/>
        <a:ea typeface="+mn-ea"/>
        <a:cs typeface="+mn-cs"/>
      </a:defRPr>
    </a:lvl5pPr>
    <a:lvl6pPr marL="2284596" algn="l" defTabSz="913837" rtl="0" eaLnBrk="1" latinLnBrk="0" hangingPunct="1">
      <a:defRPr sz="1100" kern="1200">
        <a:solidFill>
          <a:schemeClr val="tx1"/>
        </a:solidFill>
        <a:latin typeface="+mn-lt"/>
        <a:ea typeface="+mn-ea"/>
        <a:cs typeface="+mn-cs"/>
      </a:defRPr>
    </a:lvl6pPr>
    <a:lvl7pPr marL="2741515" algn="l" defTabSz="913837" rtl="0" eaLnBrk="1" latinLnBrk="0" hangingPunct="1">
      <a:defRPr sz="1100" kern="1200">
        <a:solidFill>
          <a:schemeClr val="tx1"/>
        </a:solidFill>
        <a:latin typeface="+mn-lt"/>
        <a:ea typeface="+mn-ea"/>
        <a:cs typeface="+mn-cs"/>
      </a:defRPr>
    </a:lvl7pPr>
    <a:lvl8pPr marL="3198437" algn="l" defTabSz="913837" rtl="0" eaLnBrk="1" latinLnBrk="0" hangingPunct="1">
      <a:defRPr sz="1100" kern="1200">
        <a:solidFill>
          <a:schemeClr val="tx1"/>
        </a:solidFill>
        <a:latin typeface="+mn-lt"/>
        <a:ea typeface="+mn-ea"/>
        <a:cs typeface="+mn-cs"/>
      </a:defRPr>
    </a:lvl8pPr>
    <a:lvl9pPr marL="3655356" algn="l" defTabSz="913837"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64E3D2E1-2D24-4F79-A92F-857C5D262EFD}" type="slidenum">
              <a:rPr lang="zh-TW" altLang="en-US" smtClean="0"/>
              <a:t>14</a:t>
            </a:fld>
            <a:endParaRPr lang="zh-TW" altLang="en-US"/>
          </a:p>
        </p:txBody>
      </p:sp>
    </p:spTree>
    <p:extLst>
      <p:ext uri="{BB962C8B-B14F-4D97-AF65-F5344CB8AC3E}">
        <p14:creationId xmlns:p14="http://schemas.microsoft.com/office/powerpoint/2010/main" val="58118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64E3D2E1-2D24-4F79-A92F-857C5D262EFD}" type="slidenum">
              <a:rPr lang="zh-TW" altLang="en-US" smtClean="0"/>
              <a:t>15</a:t>
            </a:fld>
            <a:endParaRPr lang="zh-TW" altLang="en-US"/>
          </a:p>
        </p:txBody>
      </p:sp>
    </p:spTree>
    <p:extLst>
      <p:ext uri="{BB962C8B-B14F-4D97-AF65-F5344CB8AC3E}">
        <p14:creationId xmlns:p14="http://schemas.microsoft.com/office/powerpoint/2010/main" val="1304575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64E3D2E1-2D24-4F79-A92F-857C5D262EFD}" type="slidenum">
              <a:rPr lang="zh-TW" altLang="en-US" smtClean="0"/>
              <a:t>17</a:t>
            </a:fld>
            <a:endParaRPr lang="zh-TW" altLang="en-US"/>
          </a:p>
        </p:txBody>
      </p:sp>
    </p:spTree>
    <p:extLst>
      <p:ext uri="{BB962C8B-B14F-4D97-AF65-F5344CB8AC3E}">
        <p14:creationId xmlns:p14="http://schemas.microsoft.com/office/powerpoint/2010/main" val="29773693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64E3D2E1-2D24-4F79-A92F-857C5D262EFD}" type="slidenum">
              <a:rPr lang="zh-TW" altLang="en-US" smtClean="0"/>
              <a:t>19</a:t>
            </a:fld>
            <a:endParaRPr lang="zh-TW" altLang="en-US"/>
          </a:p>
        </p:txBody>
      </p:sp>
    </p:spTree>
    <p:extLst>
      <p:ext uri="{BB962C8B-B14F-4D97-AF65-F5344CB8AC3E}">
        <p14:creationId xmlns:p14="http://schemas.microsoft.com/office/powerpoint/2010/main" val="831225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5"/>
          </p:nvPr>
        </p:nvSpPr>
        <p:spPr/>
        <p:txBody>
          <a:bodyPr/>
          <a:lstStyle/>
          <a:p>
            <a:fld id="{64E3D2E1-2D24-4F79-A92F-857C5D262EFD}" type="slidenum">
              <a:rPr lang="zh-TW" altLang="en-US" smtClean="0"/>
              <a:t>22</a:t>
            </a:fld>
            <a:endParaRPr lang="zh-TW" altLang="en-US"/>
          </a:p>
        </p:txBody>
      </p:sp>
    </p:spTree>
    <p:extLst>
      <p:ext uri="{BB962C8B-B14F-4D97-AF65-F5344CB8AC3E}">
        <p14:creationId xmlns:p14="http://schemas.microsoft.com/office/powerpoint/2010/main" val="4257642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txBody>
          <a:bodyPr/>
          <a:lstStyle/>
          <a:p>
            <a:endParaRPr lang="zh-TW" altLang="en-US"/>
          </a:p>
        </p:txBody>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64E3D2E1-2D24-4F79-A92F-857C5D262EFD}" type="slidenum">
              <a:rPr lang="zh-TW" altLang="en-US" smtClean="0"/>
              <a:t>48</a:t>
            </a:fld>
            <a:endParaRPr lang="zh-TW" altLang="en-US"/>
          </a:p>
        </p:txBody>
      </p:sp>
    </p:spTree>
    <p:extLst>
      <p:ext uri="{BB962C8B-B14F-4D97-AF65-F5344CB8AC3E}">
        <p14:creationId xmlns:p14="http://schemas.microsoft.com/office/powerpoint/2010/main" val="37111522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75360" y="3023626"/>
            <a:ext cx="11054080" cy="153888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950720" y="5462027"/>
            <a:ext cx="9103360" cy="58477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6239EED-EC37-4B5A-AFA1-B3D5446A02AC}" type="datetime1">
              <a:rPr lang="en-US" altLang="zh-TW" smtClean="0"/>
              <a:t>11/26/2025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895775" y="519293"/>
            <a:ext cx="11216640" cy="1885245"/>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895775" y="2390987"/>
            <a:ext cx="5501640" cy="1171786"/>
          </a:xfrm>
        </p:spPr>
        <p:txBody>
          <a:bodyPr anchor="b"/>
          <a:lstStyle>
            <a:lvl1pPr marL="0" indent="0">
              <a:buNone/>
              <a:defRPr sz="3151" b="1"/>
            </a:lvl1pPr>
            <a:lvl2pPr marL="600212" indent="0">
              <a:buNone/>
              <a:defRPr sz="2626" b="1"/>
            </a:lvl2pPr>
            <a:lvl3pPr marL="1200424" indent="0">
              <a:buNone/>
              <a:defRPr sz="2363" b="1"/>
            </a:lvl3pPr>
            <a:lvl4pPr marL="1800636" indent="0">
              <a:buNone/>
              <a:defRPr sz="2100" b="1"/>
            </a:lvl4pPr>
            <a:lvl5pPr marL="2400849" indent="0">
              <a:buNone/>
              <a:defRPr sz="2100" b="1"/>
            </a:lvl5pPr>
            <a:lvl6pPr marL="3001061" indent="0">
              <a:buNone/>
              <a:defRPr sz="2100" b="1"/>
            </a:lvl6pPr>
            <a:lvl7pPr marL="3601273" indent="0">
              <a:buNone/>
              <a:defRPr sz="2100" b="1"/>
            </a:lvl7pPr>
            <a:lvl8pPr marL="4201485" indent="0">
              <a:buNone/>
              <a:defRPr sz="2100" b="1"/>
            </a:lvl8pPr>
            <a:lvl9pPr marL="4801697" indent="0">
              <a:buNone/>
              <a:defRPr sz="2100" b="1"/>
            </a:lvl9pPr>
          </a:lstStyle>
          <a:p>
            <a:pPr lvl="0"/>
            <a:r>
              <a:rPr lang="zh-TW" altLang="en-US"/>
              <a:t>按一下以編輯母片文字樣式</a:t>
            </a:r>
          </a:p>
        </p:txBody>
      </p:sp>
      <p:sp>
        <p:nvSpPr>
          <p:cNvPr id="4" name="Content Placeholder 3"/>
          <p:cNvSpPr>
            <a:spLocks noGrp="1"/>
          </p:cNvSpPr>
          <p:nvPr>
            <p:ph sz="half" idx="2"/>
          </p:nvPr>
        </p:nvSpPr>
        <p:spPr>
          <a:xfrm>
            <a:off x="895775" y="3562773"/>
            <a:ext cx="5501640" cy="524030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6583680" y="2390987"/>
            <a:ext cx="5528734" cy="1171786"/>
          </a:xfrm>
        </p:spPr>
        <p:txBody>
          <a:bodyPr anchor="b"/>
          <a:lstStyle>
            <a:lvl1pPr marL="0" indent="0">
              <a:buNone/>
              <a:defRPr sz="3151" b="1"/>
            </a:lvl1pPr>
            <a:lvl2pPr marL="600212" indent="0">
              <a:buNone/>
              <a:defRPr sz="2626" b="1"/>
            </a:lvl2pPr>
            <a:lvl3pPr marL="1200424" indent="0">
              <a:buNone/>
              <a:defRPr sz="2363" b="1"/>
            </a:lvl3pPr>
            <a:lvl4pPr marL="1800636" indent="0">
              <a:buNone/>
              <a:defRPr sz="2100" b="1"/>
            </a:lvl4pPr>
            <a:lvl5pPr marL="2400849" indent="0">
              <a:buNone/>
              <a:defRPr sz="2100" b="1"/>
            </a:lvl5pPr>
            <a:lvl6pPr marL="3001061" indent="0">
              <a:buNone/>
              <a:defRPr sz="2100" b="1"/>
            </a:lvl6pPr>
            <a:lvl7pPr marL="3601273" indent="0">
              <a:buNone/>
              <a:defRPr sz="2100" b="1"/>
            </a:lvl7pPr>
            <a:lvl8pPr marL="4201485" indent="0">
              <a:buNone/>
              <a:defRPr sz="2100" b="1"/>
            </a:lvl8pPr>
            <a:lvl9pPr marL="4801697" indent="0">
              <a:buNone/>
              <a:defRPr sz="2100" b="1"/>
            </a:lvl9pPr>
          </a:lstStyle>
          <a:p>
            <a:pPr lvl="0"/>
            <a:r>
              <a:rPr lang="zh-TW" altLang="en-US"/>
              <a:t>按一下以編輯母片文字樣式</a:t>
            </a:r>
          </a:p>
        </p:txBody>
      </p:sp>
      <p:sp>
        <p:nvSpPr>
          <p:cNvPr id="6" name="Content Placeholder 5"/>
          <p:cNvSpPr>
            <a:spLocks noGrp="1"/>
          </p:cNvSpPr>
          <p:nvPr>
            <p:ph sz="quarter" idx="4"/>
          </p:nvPr>
        </p:nvSpPr>
        <p:spPr>
          <a:xfrm>
            <a:off x="6583680" y="3562773"/>
            <a:ext cx="5528734" cy="5240303"/>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3274612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4087882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1703337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895775" y="650240"/>
            <a:ext cx="4194387" cy="2275840"/>
          </a:xfrm>
        </p:spPr>
        <p:txBody>
          <a:bodyPr anchor="b"/>
          <a:lstStyle>
            <a:lvl1pPr>
              <a:defRPr sz="4201"/>
            </a:lvl1pPr>
          </a:lstStyle>
          <a:p>
            <a:r>
              <a:rPr lang="zh-TW" altLang="en-US"/>
              <a:t>按一下以編輯母片標題樣式</a:t>
            </a:r>
            <a:endParaRPr lang="en-US" dirty="0"/>
          </a:p>
        </p:txBody>
      </p:sp>
      <p:sp>
        <p:nvSpPr>
          <p:cNvPr id="3" name="Content Placeholder 2"/>
          <p:cNvSpPr>
            <a:spLocks noGrp="1"/>
          </p:cNvSpPr>
          <p:nvPr>
            <p:ph idx="1"/>
          </p:nvPr>
        </p:nvSpPr>
        <p:spPr>
          <a:xfrm>
            <a:off x="5528734" y="1404341"/>
            <a:ext cx="6583681" cy="6931378"/>
          </a:xfrm>
        </p:spPr>
        <p:txBody>
          <a:bodyPr/>
          <a:lstStyle>
            <a:lvl1pPr>
              <a:defRPr sz="4201"/>
            </a:lvl1pPr>
            <a:lvl2pPr>
              <a:defRPr sz="3676"/>
            </a:lvl2pPr>
            <a:lvl3pPr>
              <a:defRPr sz="3151"/>
            </a:lvl3pPr>
            <a:lvl4pPr>
              <a:defRPr sz="2626"/>
            </a:lvl4pPr>
            <a:lvl5pPr>
              <a:defRPr sz="2626"/>
            </a:lvl5pPr>
            <a:lvl6pPr>
              <a:defRPr sz="2626"/>
            </a:lvl6pPr>
            <a:lvl7pPr>
              <a:defRPr sz="2626"/>
            </a:lvl7pPr>
            <a:lvl8pPr>
              <a:defRPr sz="2626"/>
            </a:lvl8pPr>
            <a:lvl9pPr>
              <a:defRPr sz="2626"/>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895775" y="2926080"/>
            <a:ext cx="4194387" cy="5420925"/>
          </a:xfrm>
        </p:spPr>
        <p:txBody>
          <a:bodyPr/>
          <a:lstStyle>
            <a:lvl1pPr marL="0" indent="0">
              <a:buNone/>
              <a:defRPr sz="2100"/>
            </a:lvl1pPr>
            <a:lvl2pPr marL="600212" indent="0">
              <a:buNone/>
              <a:defRPr sz="1838"/>
            </a:lvl2pPr>
            <a:lvl3pPr marL="1200424" indent="0">
              <a:buNone/>
              <a:defRPr sz="1575"/>
            </a:lvl3pPr>
            <a:lvl4pPr marL="1800636" indent="0">
              <a:buNone/>
              <a:defRPr sz="1313"/>
            </a:lvl4pPr>
            <a:lvl5pPr marL="2400849" indent="0">
              <a:buNone/>
              <a:defRPr sz="1313"/>
            </a:lvl5pPr>
            <a:lvl6pPr marL="3001061" indent="0">
              <a:buNone/>
              <a:defRPr sz="1313"/>
            </a:lvl6pPr>
            <a:lvl7pPr marL="3601273" indent="0">
              <a:buNone/>
              <a:defRPr sz="1313"/>
            </a:lvl7pPr>
            <a:lvl8pPr marL="4201485" indent="0">
              <a:buNone/>
              <a:defRPr sz="1313"/>
            </a:lvl8pPr>
            <a:lvl9pPr marL="4801697" indent="0">
              <a:buNone/>
              <a:defRPr sz="1313"/>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26449400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895775" y="650240"/>
            <a:ext cx="4194387" cy="2275840"/>
          </a:xfrm>
        </p:spPr>
        <p:txBody>
          <a:bodyPr anchor="b"/>
          <a:lstStyle>
            <a:lvl1pPr>
              <a:defRPr sz="4201"/>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5528734" y="1404341"/>
            <a:ext cx="6583681" cy="6931378"/>
          </a:xfrm>
        </p:spPr>
        <p:txBody>
          <a:bodyPr anchor="t"/>
          <a:lstStyle>
            <a:lvl1pPr marL="0" indent="0">
              <a:buNone/>
              <a:defRPr sz="4201"/>
            </a:lvl1pPr>
            <a:lvl2pPr marL="600212" indent="0">
              <a:buNone/>
              <a:defRPr sz="3676"/>
            </a:lvl2pPr>
            <a:lvl3pPr marL="1200424" indent="0">
              <a:buNone/>
              <a:defRPr sz="3151"/>
            </a:lvl3pPr>
            <a:lvl4pPr marL="1800636" indent="0">
              <a:buNone/>
              <a:defRPr sz="2626"/>
            </a:lvl4pPr>
            <a:lvl5pPr marL="2400849" indent="0">
              <a:buNone/>
              <a:defRPr sz="2626"/>
            </a:lvl5pPr>
            <a:lvl6pPr marL="3001061" indent="0">
              <a:buNone/>
              <a:defRPr sz="2626"/>
            </a:lvl6pPr>
            <a:lvl7pPr marL="3601273" indent="0">
              <a:buNone/>
              <a:defRPr sz="2626"/>
            </a:lvl7pPr>
            <a:lvl8pPr marL="4201485" indent="0">
              <a:buNone/>
              <a:defRPr sz="2626"/>
            </a:lvl8pPr>
            <a:lvl9pPr marL="4801697" indent="0">
              <a:buNone/>
              <a:defRPr sz="2626"/>
            </a:lvl9pPr>
          </a:lstStyle>
          <a:p>
            <a:r>
              <a:rPr lang="zh-TW" altLang="en-US"/>
              <a:t>按一下圖示以新增圖片</a:t>
            </a:r>
            <a:endParaRPr lang="en-US" dirty="0"/>
          </a:p>
        </p:txBody>
      </p:sp>
      <p:sp>
        <p:nvSpPr>
          <p:cNvPr id="4" name="Text Placeholder 3"/>
          <p:cNvSpPr>
            <a:spLocks noGrp="1"/>
          </p:cNvSpPr>
          <p:nvPr>
            <p:ph type="body" sz="half" idx="2"/>
          </p:nvPr>
        </p:nvSpPr>
        <p:spPr>
          <a:xfrm>
            <a:off x="895775" y="2926080"/>
            <a:ext cx="4194387" cy="5420925"/>
          </a:xfrm>
        </p:spPr>
        <p:txBody>
          <a:bodyPr/>
          <a:lstStyle>
            <a:lvl1pPr marL="0" indent="0">
              <a:buNone/>
              <a:defRPr sz="2100"/>
            </a:lvl1pPr>
            <a:lvl2pPr marL="600212" indent="0">
              <a:buNone/>
              <a:defRPr sz="1838"/>
            </a:lvl2pPr>
            <a:lvl3pPr marL="1200424" indent="0">
              <a:buNone/>
              <a:defRPr sz="1575"/>
            </a:lvl3pPr>
            <a:lvl4pPr marL="1800636" indent="0">
              <a:buNone/>
              <a:defRPr sz="1313"/>
            </a:lvl4pPr>
            <a:lvl5pPr marL="2400849" indent="0">
              <a:buNone/>
              <a:defRPr sz="1313"/>
            </a:lvl5pPr>
            <a:lvl6pPr marL="3001061" indent="0">
              <a:buNone/>
              <a:defRPr sz="1313"/>
            </a:lvl6pPr>
            <a:lvl7pPr marL="3601273" indent="0">
              <a:buNone/>
              <a:defRPr sz="1313"/>
            </a:lvl7pPr>
            <a:lvl8pPr marL="4201485" indent="0">
              <a:buNone/>
              <a:defRPr sz="1313"/>
            </a:lvl8pPr>
            <a:lvl9pPr marL="4801697" indent="0">
              <a:buNone/>
              <a:defRPr sz="1313"/>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32926084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9197085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519289"/>
            <a:ext cx="2804160" cy="8265725"/>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894081" y="519289"/>
            <a:ext cx="8249920" cy="82657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18364529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7680" y="2019959"/>
            <a:ext cx="5527040" cy="1393802"/>
          </a:xfrm>
        </p:spPr>
        <p:txBody>
          <a:bodyPr/>
          <a:lstStyle/>
          <a:p>
            <a:r>
              <a:rPr lang="en-US"/>
              <a:t>Click to edit Master title style</a:t>
            </a:r>
          </a:p>
        </p:txBody>
      </p:sp>
      <p:sp>
        <p:nvSpPr>
          <p:cNvPr id="3" name="Subtitle 2"/>
          <p:cNvSpPr>
            <a:spLocks noGrp="1"/>
          </p:cNvSpPr>
          <p:nvPr>
            <p:ph type="subTitle" idx="1"/>
          </p:nvPr>
        </p:nvSpPr>
        <p:spPr>
          <a:xfrm>
            <a:off x="975360" y="3684694"/>
            <a:ext cx="4551680" cy="1661724"/>
          </a:xfrm>
        </p:spPr>
        <p:txBody>
          <a:bodyPr/>
          <a:lstStyle>
            <a:lvl1pPr marL="0" indent="0" algn="ctr">
              <a:buNone/>
              <a:defRPr>
                <a:solidFill>
                  <a:schemeClr val="tx1">
                    <a:tint val="75000"/>
                  </a:schemeClr>
                </a:solidFill>
              </a:defRPr>
            </a:lvl1pPr>
            <a:lvl2pPr marL="325135" indent="0" algn="ctr">
              <a:buNone/>
              <a:defRPr>
                <a:solidFill>
                  <a:schemeClr val="tx1">
                    <a:tint val="75000"/>
                  </a:schemeClr>
                </a:solidFill>
              </a:defRPr>
            </a:lvl2pPr>
            <a:lvl3pPr marL="650269" indent="0" algn="ctr">
              <a:buNone/>
              <a:defRPr>
                <a:solidFill>
                  <a:schemeClr val="tx1">
                    <a:tint val="75000"/>
                  </a:schemeClr>
                </a:solidFill>
              </a:defRPr>
            </a:lvl3pPr>
            <a:lvl4pPr marL="975405" indent="0" algn="ctr">
              <a:buNone/>
              <a:defRPr>
                <a:solidFill>
                  <a:schemeClr val="tx1">
                    <a:tint val="75000"/>
                  </a:schemeClr>
                </a:solidFill>
              </a:defRPr>
            </a:lvl4pPr>
            <a:lvl5pPr marL="1300540" indent="0" algn="ctr">
              <a:buNone/>
              <a:defRPr>
                <a:solidFill>
                  <a:schemeClr val="tx1">
                    <a:tint val="75000"/>
                  </a:schemeClr>
                </a:solidFill>
              </a:defRPr>
            </a:lvl5pPr>
            <a:lvl6pPr marL="1625674" indent="0" algn="ctr">
              <a:buNone/>
              <a:defRPr>
                <a:solidFill>
                  <a:schemeClr val="tx1">
                    <a:tint val="75000"/>
                  </a:schemeClr>
                </a:solidFill>
              </a:defRPr>
            </a:lvl6pPr>
            <a:lvl7pPr marL="1950809" indent="0" algn="ctr">
              <a:buNone/>
              <a:defRPr>
                <a:solidFill>
                  <a:schemeClr val="tx1">
                    <a:tint val="75000"/>
                  </a:schemeClr>
                </a:solidFill>
              </a:defRPr>
            </a:lvl7pPr>
            <a:lvl8pPr marL="2275945" indent="0" algn="ctr">
              <a:buNone/>
              <a:defRPr>
                <a:solidFill>
                  <a:schemeClr val="tx1">
                    <a:tint val="75000"/>
                  </a:schemeClr>
                </a:solidFill>
              </a:defRPr>
            </a:lvl8pPr>
            <a:lvl9pPr marL="260108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B20B591-5DB7-442C-84FA-24EB645952D7}"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250066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B00E511-E256-4F46-8A94-F6C77BEBD787}"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238732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3645" y="4178395"/>
            <a:ext cx="5527040" cy="1291449"/>
          </a:xfrm>
        </p:spPr>
        <p:txBody>
          <a:bodyPr anchor="t"/>
          <a:lstStyle>
            <a:lvl1pPr algn="l">
              <a:defRPr sz="2845" b="1" cap="all"/>
            </a:lvl1pPr>
          </a:lstStyle>
          <a:p>
            <a:r>
              <a:rPr lang="en-US"/>
              <a:t>Click to edit Master title style</a:t>
            </a:r>
          </a:p>
        </p:txBody>
      </p:sp>
      <p:sp>
        <p:nvSpPr>
          <p:cNvPr id="3" name="Text Placeholder 2"/>
          <p:cNvSpPr>
            <a:spLocks noGrp="1"/>
          </p:cNvSpPr>
          <p:nvPr>
            <p:ph type="body" idx="1"/>
          </p:nvPr>
        </p:nvSpPr>
        <p:spPr>
          <a:xfrm>
            <a:off x="513645" y="2755996"/>
            <a:ext cx="5527040" cy="1422400"/>
          </a:xfrm>
        </p:spPr>
        <p:txBody>
          <a:bodyPr anchor="b"/>
          <a:lstStyle>
            <a:lvl1pPr marL="0" indent="0">
              <a:buNone/>
              <a:defRPr sz="1422">
                <a:solidFill>
                  <a:schemeClr val="tx1">
                    <a:tint val="75000"/>
                  </a:schemeClr>
                </a:solidFill>
              </a:defRPr>
            </a:lvl1pPr>
            <a:lvl2pPr marL="325135" indent="0">
              <a:buNone/>
              <a:defRPr sz="1280">
                <a:solidFill>
                  <a:schemeClr val="tx1">
                    <a:tint val="75000"/>
                  </a:schemeClr>
                </a:solidFill>
              </a:defRPr>
            </a:lvl2pPr>
            <a:lvl3pPr marL="650269" indent="0">
              <a:buNone/>
              <a:defRPr sz="1138">
                <a:solidFill>
                  <a:schemeClr val="tx1">
                    <a:tint val="75000"/>
                  </a:schemeClr>
                </a:solidFill>
              </a:defRPr>
            </a:lvl3pPr>
            <a:lvl4pPr marL="975405" indent="0">
              <a:buNone/>
              <a:defRPr sz="995">
                <a:solidFill>
                  <a:schemeClr val="tx1">
                    <a:tint val="75000"/>
                  </a:schemeClr>
                </a:solidFill>
              </a:defRPr>
            </a:lvl4pPr>
            <a:lvl5pPr marL="1300540" indent="0">
              <a:buNone/>
              <a:defRPr sz="995">
                <a:solidFill>
                  <a:schemeClr val="tx1">
                    <a:tint val="75000"/>
                  </a:schemeClr>
                </a:solidFill>
              </a:defRPr>
            </a:lvl5pPr>
            <a:lvl6pPr marL="1625674" indent="0">
              <a:buNone/>
              <a:defRPr sz="995">
                <a:solidFill>
                  <a:schemeClr val="tx1">
                    <a:tint val="75000"/>
                  </a:schemeClr>
                </a:solidFill>
              </a:defRPr>
            </a:lvl6pPr>
            <a:lvl7pPr marL="1950809" indent="0">
              <a:buNone/>
              <a:defRPr sz="995">
                <a:solidFill>
                  <a:schemeClr val="tx1">
                    <a:tint val="75000"/>
                  </a:schemeClr>
                </a:solidFill>
              </a:defRPr>
            </a:lvl7pPr>
            <a:lvl8pPr marL="2275945" indent="0">
              <a:buNone/>
              <a:defRPr sz="995">
                <a:solidFill>
                  <a:schemeClr val="tx1">
                    <a:tint val="75000"/>
                  </a:schemeClr>
                </a:solidFill>
              </a:defRPr>
            </a:lvl8pPr>
            <a:lvl9pPr marL="2601080" indent="0">
              <a:buNone/>
              <a:defRPr sz="99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328089-F0DC-43D9-BA9C-41E14C9C4E46}"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5061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87800" y="4051301"/>
            <a:ext cx="5029200" cy="1532043"/>
          </a:xfrm>
        </p:spPr>
        <p:txBody>
          <a:bodyPr lIns="0" tIns="0" rIns="0" bIns="0"/>
          <a:lstStyle>
            <a:lvl1pPr>
              <a:defRPr sz="10000" b="1" i="0">
                <a:solidFill>
                  <a:srgbClr val="314864"/>
                </a:solidFill>
                <a:latin typeface="Microsoft YaHei"/>
                <a:cs typeface="Microsoft YaHei"/>
              </a:defRPr>
            </a:lvl1pPr>
          </a:lstStyle>
          <a:p>
            <a:endParaRPr/>
          </a:p>
        </p:txBody>
      </p:sp>
      <p:sp>
        <p:nvSpPr>
          <p:cNvPr id="3" name="Holder 3"/>
          <p:cNvSpPr>
            <a:spLocks noGrp="1"/>
          </p:cNvSpPr>
          <p:nvPr>
            <p:ph type="body" idx="1"/>
          </p:nvPr>
        </p:nvSpPr>
        <p:spPr>
          <a:xfrm>
            <a:off x="520701" y="2827020"/>
            <a:ext cx="11963401" cy="590930"/>
          </a:xfrm>
        </p:spPr>
        <p:txBody>
          <a:bodyPr lIns="0" tIns="0" rIns="0" bIns="0"/>
          <a:lstStyle>
            <a:lvl1pPr>
              <a:defRPr sz="3800" b="0" i="0">
                <a:solidFill>
                  <a:schemeClr val="tx1"/>
                </a:solidFill>
                <a:latin typeface="Microsoft YaHei"/>
                <a:cs typeface="Microsoft YaHe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E5973C2C-A9D3-435A-82A7-B0399D5462F9}" type="datetime1">
              <a:rPr lang="en-US" altLang="zh-TW" smtClean="0"/>
              <a:t>11/26/2025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5121" y="1517227"/>
            <a:ext cx="2871893" cy="4291284"/>
          </a:xfrm>
        </p:spPr>
        <p:txBody>
          <a:bodyPr/>
          <a:lstStyle>
            <a:lvl1pPr>
              <a:defRPr sz="1992"/>
            </a:lvl1pPr>
            <a:lvl2pPr>
              <a:defRPr sz="1707"/>
            </a:lvl2pPr>
            <a:lvl3pPr>
              <a:defRPr sz="1422"/>
            </a:lvl3pPr>
            <a:lvl4pPr>
              <a:defRPr sz="1280"/>
            </a:lvl4pPr>
            <a:lvl5pPr>
              <a:defRPr sz="1280"/>
            </a:lvl5pPr>
            <a:lvl6pPr>
              <a:defRPr sz="1280"/>
            </a:lvl6pPr>
            <a:lvl7pPr>
              <a:defRPr sz="1280"/>
            </a:lvl7pPr>
            <a:lvl8pPr>
              <a:defRPr sz="1280"/>
            </a:lvl8pPr>
            <a:lvl9pPr>
              <a:defRPr sz="12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05387" y="1517227"/>
            <a:ext cx="2871893" cy="4291284"/>
          </a:xfrm>
        </p:spPr>
        <p:txBody>
          <a:bodyPr/>
          <a:lstStyle>
            <a:lvl1pPr>
              <a:defRPr sz="1992"/>
            </a:lvl1pPr>
            <a:lvl2pPr>
              <a:defRPr sz="1707"/>
            </a:lvl2pPr>
            <a:lvl3pPr>
              <a:defRPr sz="1422"/>
            </a:lvl3pPr>
            <a:lvl4pPr>
              <a:defRPr sz="1280"/>
            </a:lvl4pPr>
            <a:lvl5pPr>
              <a:defRPr sz="1280"/>
            </a:lvl5pPr>
            <a:lvl6pPr>
              <a:defRPr sz="1280"/>
            </a:lvl6pPr>
            <a:lvl7pPr>
              <a:defRPr sz="1280"/>
            </a:lvl7pPr>
            <a:lvl8pPr>
              <a:defRPr sz="1280"/>
            </a:lvl8pPr>
            <a:lvl9pPr>
              <a:defRPr sz="12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53A4C1-6F7A-4AF1-ADDD-02EAF3DF1DC4}"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888414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25121" y="1455515"/>
            <a:ext cx="2873022" cy="606589"/>
          </a:xfrm>
        </p:spPr>
        <p:txBody>
          <a:bodyPr anchor="b"/>
          <a:lstStyle>
            <a:lvl1pPr marL="0" indent="0">
              <a:buNone/>
              <a:defRPr sz="1707" b="1"/>
            </a:lvl1pPr>
            <a:lvl2pPr marL="325135" indent="0">
              <a:buNone/>
              <a:defRPr sz="1422" b="1"/>
            </a:lvl2pPr>
            <a:lvl3pPr marL="650269" indent="0">
              <a:buNone/>
              <a:defRPr sz="1280" b="1"/>
            </a:lvl3pPr>
            <a:lvl4pPr marL="975405" indent="0">
              <a:buNone/>
              <a:defRPr sz="1138" b="1"/>
            </a:lvl4pPr>
            <a:lvl5pPr marL="1300540" indent="0">
              <a:buNone/>
              <a:defRPr sz="1138" b="1"/>
            </a:lvl5pPr>
            <a:lvl6pPr marL="1625674" indent="0">
              <a:buNone/>
              <a:defRPr sz="1138" b="1"/>
            </a:lvl6pPr>
            <a:lvl7pPr marL="1950809" indent="0">
              <a:buNone/>
              <a:defRPr sz="1138" b="1"/>
            </a:lvl7pPr>
            <a:lvl8pPr marL="2275945" indent="0">
              <a:buNone/>
              <a:defRPr sz="1138" b="1"/>
            </a:lvl8pPr>
            <a:lvl9pPr marL="2601080" indent="0">
              <a:buNone/>
              <a:defRPr sz="1138" b="1"/>
            </a:lvl9pPr>
          </a:lstStyle>
          <a:p>
            <a:pPr lvl="0"/>
            <a:r>
              <a:rPr lang="en-US"/>
              <a:t>Click to edit Master text styles</a:t>
            </a:r>
          </a:p>
        </p:txBody>
      </p:sp>
      <p:sp>
        <p:nvSpPr>
          <p:cNvPr id="4" name="Content Placeholder 3"/>
          <p:cNvSpPr>
            <a:spLocks noGrp="1"/>
          </p:cNvSpPr>
          <p:nvPr>
            <p:ph sz="half" idx="2"/>
          </p:nvPr>
        </p:nvSpPr>
        <p:spPr>
          <a:xfrm>
            <a:off x="325121" y="2062104"/>
            <a:ext cx="2873022" cy="3746406"/>
          </a:xfrm>
        </p:spPr>
        <p:txBody>
          <a:bodyPr/>
          <a:lstStyle>
            <a:lvl1pPr>
              <a:defRPr sz="1707"/>
            </a:lvl1pPr>
            <a:lvl2pPr>
              <a:defRPr sz="1422"/>
            </a:lvl2pPr>
            <a:lvl3pPr>
              <a:defRPr sz="1280"/>
            </a:lvl3pPr>
            <a:lvl4pPr>
              <a:defRPr sz="1138"/>
            </a:lvl4pPr>
            <a:lvl5pPr>
              <a:defRPr sz="1138"/>
            </a:lvl5pPr>
            <a:lvl6pPr>
              <a:defRPr sz="1138"/>
            </a:lvl6pPr>
            <a:lvl7pPr>
              <a:defRPr sz="1138"/>
            </a:lvl7pPr>
            <a:lvl8pPr>
              <a:defRPr sz="1138"/>
            </a:lvl8pPr>
            <a:lvl9pPr>
              <a:defRPr sz="113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303129" y="1455515"/>
            <a:ext cx="2874151" cy="606589"/>
          </a:xfrm>
        </p:spPr>
        <p:txBody>
          <a:bodyPr anchor="b"/>
          <a:lstStyle>
            <a:lvl1pPr marL="0" indent="0">
              <a:buNone/>
              <a:defRPr sz="1707" b="1"/>
            </a:lvl1pPr>
            <a:lvl2pPr marL="325135" indent="0">
              <a:buNone/>
              <a:defRPr sz="1422" b="1"/>
            </a:lvl2pPr>
            <a:lvl3pPr marL="650269" indent="0">
              <a:buNone/>
              <a:defRPr sz="1280" b="1"/>
            </a:lvl3pPr>
            <a:lvl4pPr marL="975405" indent="0">
              <a:buNone/>
              <a:defRPr sz="1138" b="1"/>
            </a:lvl4pPr>
            <a:lvl5pPr marL="1300540" indent="0">
              <a:buNone/>
              <a:defRPr sz="1138" b="1"/>
            </a:lvl5pPr>
            <a:lvl6pPr marL="1625674" indent="0">
              <a:buNone/>
              <a:defRPr sz="1138" b="1"/>
            </a:lvl6pPr>
            <a:lvl7pPr marL="1950809" indent="0">
              <a:buNone/>
              <a:defRPr sz="1138" b="1"/>
            </a:lvl7pPr>
            <a:lvl8pPr marL="2275945" indent="0">
              <a:buNone/>
              <a:defRPr sz="1138" b="1"/>
            </a:lvl8pPr>
            <a:lvl9pPr marL="2601080" indent="0">
              <a:buNone/>
              <a:defRPr sz="1138" b="1"/>
            </a:lvl9pPr>
          </a:lstStyle>
          <a:p>
            <a:pPr lvl="0"/>
            <a:r>
              <a:rPr lang="en-US"/>
              <a:t>Click to edit Master text styles</a:t>
            </a:r>
          </a:p>
        </p:txBody>
      </p:sp>
      <p:sp>
        <p:nvSpPr>
          <p:cNvPr id="6" name="Content Placeholder 5"/>
          <p:cNvSpPr>
            <a:spLocks noGrp="1"/>
          </p:cNvSpPr>
          <p:nvPr>
            <p:ph sz="quarter" idx="4"/>
          </p:nvPr>
        </p:nvSpPr>
        <p:spPr>
          <a:xfrm>
            <a:off x="3303129" y="2062104"/>
            <a:ext cx="2874151" cy="3746406"/>
          </a:xfrm>
        </p:spPr>
        <p:txBody>
          <a:bodyPr/>
          <a:lstStyle>
            <a:lvl1pPr>
              <a:defRPr sz="1707"/>
            </a:lvl1pPr>
            <a:lvl2pPr>
              <a:defRPr sz="1422"/>
            </a:lvl2pPr>
            <a:lvl3pPr>
              <a:defRPr sz="1280"/>
            </a:lvl3pPr>
            <a:lvl4pPr>
              <a:defRPr sz="1138"/>
            </a:lvl4pPr>
            <a:lvl5pPr>
              <a:defRPr sz="1138"/>
            </a:lvl5pPr>
            <a:lvl6pPr>
              <a:defRPr sz="1138"/>
            </a:lvl6pPr>
            <a:lvl7pPr>
              <a:defRPr sz="1138"/>
            </a:lvl7pPr>
            <a:lvl8pPr>
              <a:defRPr sz="1138"/>
            </a:lvl8pPr>
            <a:lvl9pPr>
              <a:defRPr sz="113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3A4967-84BF-446C-817B-69AC0C26DC4B}"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047003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F6B1237-0EBB-4624-8437-0A136BE51EF4}"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927135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DF63BD-AF36-48D0-807D-557DC63F330A}"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286648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25121" y="258891"/>
            <a:ext cx="2139245" cy="1101796"/>
          </a:xfrm>
        </p:spPr>
        <p:txBody>
          <a:bodyPr anchor="b"/>
          <a:lstStyle>
            <a:lvl1pPr algn="l">
              <a:defRPr sz="1422" b="1"/>
            </a:lvl1pPr>
          </a:lstStyle>
          <a:p>
            <a:r>
              <a:rPr lang="en-US"/>
              <a:t>Click to edit Master title style</a:t>
            </a:r>
          </a:p>
        </p:txBody>
      </p:sp>
      <p:sp>
        <p:nvSpPr>
          <p:cNvPr id="3" name="Content Placeholder 2"/>
          <p:cNvSpPr>
            <a:spLocks noGrp="1"/>
          </p:cNvSpPr>
          <p:nvPr>
            <p:ph idx="1"/>
          </p:nvPr>
        </p:nvSpPr>
        <p:spPr>
          <a:xfrm>
            <a:off x="2542258" y="258893"/>
            <a:ext cx="3635023" cy="5549618"/>
          </a:xfrm>
        </p:spPr>
        <p:txBody>
          <a:bodyPr/>
          <a:lstStyle>
            <a:lvl1pPr>
              <a:defRPr sz="2275"/>
            </a:lvl1pPr>
            <a:lvl2pPr>
              <a:defRPr sz="1992"/>
            </a:lvl2pPr>
            <a:lvl3pPr>
              <a:defRPr sz="1707"/>
            </a:lvl3pPr>
            <a:lvl4pPr>
              <a:defRPr sz="1422"/>
            </a:lvl4pPr>
            <a:lvl5pPr>
              <a:defRPr sz="1422"/>
            </a:lvl5pPr>
            <a:lvl6pPr>
              <a:defRPr sz="1422"/>
            </a:lvl6pPr>
            <a:lvl7pPr>
              <a:defRPr sz="1422"/>
            </a:lvl7pPr>
            <a:lvl8pPr>
              <a:defRPr sz="1422"/>
            </a:lvl8pPr>
            <a:lvl9pPr>
              <a:defRPr sz="142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25121" y="1360689"/>
            <a:ext cx="2139245" cy="4447822"/>
          </a:xfrm>
        </p:spPr>
        <p:txBody>
          <a:bodyPr/>
          <a:lstStyle>
            <a:lvl1pPr marL="0" indent="0">
              <a:buNone/>
              <a:defRPr sz="995"/>
            </a:lvl1pPr>
            <a:lvl2pPr marL="325135" indent="0">
              <a:buNone/>
              <a:defRPr sz="853"/>
            </a:lvl2pPr>
            <a:lvl3pPr marL="650269" indent="0">
              <a:buNone/>
              <a:defRPr sz="712"/>
            </a:lvl3pPr>
            <a:lvl4pPr marL="975405" indent="0">
              <a:buNone/>
              <a:defRPr sz="641"/>
            </a:lvl4pPr>
            <a:lvl5pPr marL="1300540" indent="0">
              <a:buNone/>
              <a:defRPr sz="641"/>
            </a:lvl5pPr>
            <a:lvl6pPr marL="1625674" indent="0">
              <a:buNone/>
              <a:defRPr sz="641"/>
            </a:lvl6pPr>
            <a:lvl7pPr marL="1950809" indent="0">
              <a:buNone/>
              <a:defRPr sz="641"/>
            </a:lvl7pPr>
            <a:lvl8pPr marL="2275945" indent="0">
              <a:buNone/>
              <a:defRPr sz="641"/>
            </a:lvl8pPr>
            <a:lvl9pPr marL="2601080" indent="0">
              <a:buNone/>
              <a:defRPr sz="641"/>
            </a:lvl9pPr>
          </a:lstStyle>
          <a:p>
            <a:pPr lvl="0"/>
            <a:r>
              <a:rPr lang="en-US"/>
              <a:t>Click to edit Master text styles</a:t>
            </a:r>
          </a:p>
        </p:txBody>
      </p:sp>
      <p:sp>
        <p:nvSpPr>
          <p:cNvPr id="5" name="Date Placeholder 4"/>
          <p:cNvSpPr>
            <a:spLocks noGrp="1"/>
          </p:cNvSpPr>
          <p:nvPr>
            <p:ph type="dt" sz="half" idx="10"/>
          </p:nvPr>
        </p:nvSpPr>
        <p:spPr/>
        <p:txBody>
          <a:bodyPr/>
          <a:lstStyle/>
          <a:p>
            <a:fld id="{31739437-71C2-422A-921A-651E70D8A575}"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435034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74516" y="4551681"/>
            <a:ext cx="3901440" cy="537351"/>
          </a:xfrm>
        </p:spPr>
        <p:txBody>
          <a:bodyPr anchor="b"/>
          <a:lstStyle>
            <a:lvl1pPr algn="l">
              <a:defRPr sz="1422" b="1"/>
            </a:lvl1pPr>
          </a:lstStyle>
          <a:p>
            <a:r>
              <a:rPr lang="en-US"/>
              <a:t>Click to edit Master title style</a:t>
            </a:r>
          </a:p>
        </p:txBody>
      </p:sp>
      <p:sp>
        <p:nvSpPr>
          <p:cNvPr id="3" name="Picture Placeholder 2"/>
          <p:cNvSpPr>
            <a:spLocks noGrp="1"/>
          </p:cNvSpPr>
          <p:nvPr>
            <p:ph type="pic" idx="1"/>
          </p:nvPr>
        </p:nvSpPr>
        <p:spPr>
          <a:xfrm>
            <a:off x="1274516" y="581002"/>
            <a:ext cx="3901440" cy="3901440"/>
          </a:xfrm>
        </p:spPr>
        <p:txBody>
          <a:bodyPr/>
          <a:lstStyle>
            <a:lvl1pPr marL="0" indent="0">
              <a:buNone/>
              <a:defRPr sz="2275"/>
            </a:lvl1pPr>
            <a:lvl2pPr marL="325135" indent="0">
              <a:buNone/>
              <a:defRPr sz="1992"/>
            </a:lvl2pPr>
            <a:lvl3pPr marL="650269" indent="0">
              <a:buNone/>
              <a:defRPr sz="1707"/>
            </a:lvl3pPr>
            <a:lvl4pPr marL="975405" indent="0">
              <a:buNone/>
              <a:defRPr sz="1422"/>
            </a:lvl4pPr>
            <a:lvl5pPr marL="1300540" indent="0">
              <a:buNone/>
              <a:defRPr sz="1422"/>
            </a:lvl5pPr>
            <a:lvl6pPr marL="1625674" indent="0">
              <a:buNone/>
              <a:defRPr sz="1422"/>
            </a:lvl6pPr>
            <a:lvl7pPr marL="1950809" indent="0">
              <a:buNone/>
              <a:defRPr sz="1422"/>
            </a:lvl7pPr>
            <a:lvl8pPr marL="2275945" indent="0">
              <a:buNone/>
              <a:defRPr sz="1422"/>
            </a:lvl8pPr>
            <a:lvl9pPr marL="2601080" indent="0">
              <a:buNone/>
              <a:defRPr sz="1422"/>
            </a:lvl9pPr>
          </a:lstStyle>
          <a:p>
            <a:endParaRPr lang="en-US" dirty="0"/>
          </a:p>
        </p:txBody>
      </p:sp>
      <p:sp>
        <p:nvSpPr>
          <p:cNvPr id="4" name="Text Placeholder 3"/>
          <p:cNvSpPr>
            <a:spLocks noGrp="1"/>
          </p:cNvSpPr>
          <p:nvPr>
            <p:ph type="body" sz="half" idx="2"/>
          </p:nvPr>
        </p:nvSpPr>
        <p:spPr>
          <a:xfrm>
            <a:off x="1274516" y="5089032"/>
            <a:ext cx="3901440" cy="763129"/>
          </a:xfrm>
        </p:spPr>
        <p:txBody>
          <a:bodyPr/>
          <a:lstStyle>
            <a:lvl1pPr marL="0" indent="0">
              <a:buNone/>
              <a:defRPr sz="995"/>
            </a:lvl1pPr>
            <a:lvl2pPr marL="325135" indent="0">
              <a:buNone/>
              <a:defRPr sz="853"/>
            </a:lvl2pPr>
            <a:lvl3pPr marL="650269" indent="0">
              <a:buNone/>
              <a:defRPr sz="712"/>
            </a:lvl3pPr>
            <a:lvl4pPr marL="975405" indent="0">
              <a:buNone/>
              <a:defRPr sz="641"/>
            </a:lvl4pPr>
            <a:lvl5pPr marL="1300540" indent="0">
              <a:buNone/>
              <a:defRPr sz="641"/>
            </a:lvl5pPr>
            <a:lvl6pPr marL="1625674" indent="0">
              <a:buNone/>
              <a:defRPr sz="641"/>
            </a:lvl6pPr>
            <a:lvl7pPr marL="1950809" indent="0">
              <a:buNone/>
              <a:defRPr sz="641"/>
            </a:lvl7pPr>
            <a:lvl8pPr marL="2275945" indent="0">
              <a:buNone/>
              <a:defRPr sz="641"/>
            </a:lvl8pPr>
            <a:lvl9pPr marL="2601080" indent="0">
              <a:buNone/>
              <a:defRPr sz="641"/>
            </a:lvl9pPr>
          </a:lstStyle>
          <a:p>
            <a:pPr lvl="0"/>
            <a:r>
              <a:rPr lang="en-US"/>
              <a:t>Click to edit Master text styles</a:t>
            </a:r>
          </a:p>
        </p:txBody>
      </p:sp>
      <p:sp>
        <p:nvSpPr>
          <p:cNvPr id="5" name="Date Placeholder 4"/>
          <p:cNvSpPr>
            <a:spLocks noGrp="1"/>
          </p:cNvSpPr>
          <p:nvPr>
            <p:ph type="dt" sz="half" idx="10"/>
          </p:nvPr>
        </p:nvSpPr>
        <p:spPr/>
        <p:txBody>
          <a:bodyPr/>
          <a:lstStyle/>
          <a:p>
            <a:fld id="{388B1763-EC22-48D3-A86D-B2EBA1DA1109}"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3304010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34708D9-F64F-40C2-8C8C-FE40214A6E0A}"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2109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14241" y="260398"/>
            <a:ext cx="1463040" cy="55481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25120" y="260398"/>
            <a:ext cx="4280747" cy="55481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C0B25D-8D94-485A-839B-481298C7ADEB}" type="datetime1">
              <a:rPr lang="en-US" altLang="zh-TW" smtClean="0">
                <a:solidFill>
                  <a:prstClr val="black">
                    <a:tint val="75000"/>
                  </a:prstClr>
                </a:solidFill>
              </a:rPr>
              <a:pPr/>
              <a:t>11/26/2025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519244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87800" y="4051301"/>
            <a:ext cx="5029200" cy="1532043"/>
          </a:xfrm>
        </p:spPr>
        <p:txBody>
          <a:bodyPr lIns="0" tIns="0" rIns="0" bIns="0"/>
          <a:lstStyle>
            <a:lvl1pPr>
              <a:defRPr sz="10000" b="1" i="0">
                <a:solidFill>
                  <a:srgbClr val="314864"/>
                </a:solidFill>
                <a:latin typeface="Microsoft YaHei"/>
                <a:cs typeface="Microsoft YaHei"/>
              </a:defRPr>
            </a:lvl1pPr>
          </a:lstStyle>
          <a:p>
            <a:endParaRPr/>
          </a:p>
        </p:txBody>
      </p:sp>
      <p:sp>
        <p:nvSpPr>
          <p:cNvPr id="3" name="Holder 3"/>
          <p:cNvSpPr>
            <a:spLocks noGrp="1"/>
          </p:cNvSpPr>
          <p:nvPr>
            <p:ph sz="half" idx="2"/>
          </p:nvPr>
        </p:nvSpPr>
        <p:spPr>
          <a:xfrm>
            <a:off x="650240" y="2243339"/>
            <a:ext cx="5657088" cy="58477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697472" y="2243339"/>
            <a:ext cx="5657088" cy="58477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4FE730CF-958A-4A72-8092-D865DA84CF92}" type="datetime1">
              <a:rPr lang="en-US" altLang="zh-TW" smtClean="0"/>
              <a:t>11/26/2025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3004800" cy="9753600"/>
          </a:xfrm>
          <a:prstGeom prst="rect">
            <a:avLst/>
          </a:prstGeom>
        </p:spPr>
      </p:pic>
      <p:sp>
        <p:nvSpPr>
          <p:cNvPr id="2" name="Holder 2"/>
          <p:cNvSpPr>
            <a:spLocks noGrp="1"/>
          </p:cNvSpPr>
          <p:nvPr>
            <p:ph type="title"/>
          </p:nvPr>
        </p:nvSpPr>
        <p:spPr>
          <a:xfrm>
            <a:off x="3987800" y="4051301"/>
            <a:ext cx="5029200" cy="1532043"/>
          </a:xfrm>
        </p:spPr>
        <p:txBody>
          <a:bodyPr lIns="0" tIns="0" rIns="0" bIns="0"/>
          <a:lstStyle>
            <a:lvl1pPr>
              <a:defRPr sz="10000" b="1" i="0">
                <a:solidFill>
                  <a:srgbClr val="314864"/>
                </a:solidFill>
                <a:latin typeface="Microsoft YaHei"/>
                <a:cs typeface="Microsoft YaHe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711D29DF-6394-4D0E-89C7-E62CD3C2F75C}" type="datetime1">
              <a:rPr lang="en-US" altLang="zh-TW" smtClean="0"/>
              <a:t>11/26/2025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3004800" cy="9753600"/>
          </a:xfrm>
          <a:prstGeom prst="rect">
            <a:avLst/>
          </a:prstGeom>
        </p:spPr>
      </p:pic>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611CEFED-1B29-4522-A19F-700C341D8DD7}" type="datetime1">
              <a:rPr lang="en-US" altLang="zh-TW" smtClean="0"/>
              <a:t>11/26/2025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975360" y="1596249"/>
            <a:ext cx="11054080" cy="3395698"/>
          </a:xfrm>
        </p:spPr>
        <p:txBody>
          <a:bodyPr anchor="b"/>
          <a:lstStyle>
            <a:lvl1pPr algn="ctr">
              <a:defRPr sz="7877"/>
            </a:lvl1pPr>
          </a:lstStyle>
          <a:p>
            <a:r>
              <a:rPr lang="zh-TW" altLang="en-US"/>
              <a:t>按一下以編輯母片標題樣式</a:t>
            </a:r>
            <a:endParaRPr lang="en-US" dirty="0"/>
          </a:p>
        </p:txBody>
      </p:sp>
      <p:sp>
        <p:nvSpPr>
          <p:cNvPr id="3" name="Subtitle 2"/>
          <p:cNvSpPr>
            <a:spLocks noGrp="1"/>
          </p:cNvSpPr>
          <p:nvPr>
            <p:ph type="subTitle" idx="1"/>
          </p:nvPr>
        </p:nvSpPr>
        <p:spPr>
          <a:xfrm>
            <a:off x="1625600" y="5122898"/>
            <a:ext cx="9753600" cy="2354862"/>
          </a:xfrm>
        </p:spPr>
        <p:txBody>
          <a:bodyPr/>
          <a:lstStyle>
            <a:lvl1pPr marL="0" indent="0" algn="ctr">
              <a:buNone/>
              <a:defRPr sz="3151"/>
            </a:lvl1pPr>
            <a:lvl2pPr marL="600212" indent="0" algn="ctr">
              <a:buNone/>
              <a:defRPr sz="2626"/>
            </a:lvl2pPr>
            <a:lvl3pPr marL="1200424" indent="0" algn="ctr">
              <a:buNone/>
              <a:defRPr sz="2363"/>
            </a:lvl3pPr>
            <a:lvl4pPr marL="1800636" indent="0" algn="ctr">
              <a:buNone/>
              <a:defRPr sz="2100"/>
            </a:lvl4pPr>
            <a:lvl5pPr marL="2400849" indent="0" algn="ctr">
              <a:buNone/>
              <a:defRPr sz="2100"/>
            </a:lvl5pPr>
            <a:lvl6pPr marL="3001061" indent="0" algn="ctr">
              <a:buNone/>
              <a:defRPr sz="2100"/>
            </a:lvl6pPr>
            <a:lvl7pPr marL="3601273" indent="0" algn="ctr">
              <a:buNone/>
              <a:defRPr sz="2100"/>
            </a:lvl7pPr>
            <a:lvl8pPr marL="4201485" indent="0" algn="ctr">
              <a:buNone/>
              <a:defRPr sz="2100"/>
            </a:lvl8pPr>
            <a:lvl9pPr marL="4801697" indent="0" algn="ctr">
              <a:buNone/>
              <a:defRPr sz="2100"/>
            </a:lvl9pPr>
          </a:lstStyle>
          <a:p>
            <a:r>
              <a:rPr lang="zh-TW" altLang="en-US"/>
              <a:t>按一下以編輯母片副標題樣式</a:t>
            </a:r>
            <a:endParaRPr lang="en-US" dirty="0"/>
          </a:p>
        </p:txBody>
      </p:sp>
      <p:sp>
        <p:nvSpPr>
          <p:cNvPr id="4" name="Date Placeholder 3"/>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687492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4222373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887308" y="2431631"/>
            <a:ext cx="11216640" cy="4057226"/>
          </a:xfrm>
        </p:spPr>
        <p:txBody>
          <a:bodyPr anchor="b"/>
          <a:lstStyle>
            <a:lvl1pPr>
              <a:defRPr sz="7877"/>
            </a:lvl1pPr>
          </a:lstStyle>
          <a:p>
            <a:r>
              <a:rPr lang="zh-TW" altLang="en-US"/>
              <a:t>按一下以編輯母片標題樣式</a:t>
            </a:r>
            <a:endParaRPr lang="en-US" dirty="0"/>
          </a:p>
        </p:txBody>
      </p:sp>
      <p:sp>
        <p:nvSpPr>
          <p:cNvPr id="3" name="Text Placeholder 2"/>
          <p:cNvSpPr>
            <a:spLocks noGrp="1"/>
          </p:cNvSpPr>
          <p:nvPr>
            <p:ph type="body" idx="1"/>
          </p:nvPr>
        </p:nvSpPr>
        <p:spPr>
          <a:xfrm>
            <a:off x="887308" y="6527240"/>
            <a:ext cx="11216640" cy="2133599"/>
          </a:xfrm>
        </p:spPr>
        <p:txBody>
          <a:bodyPr/>
          <a:lstStyle>
            <a:lvl1pPr marL="0" indent="0">
              <a:buNone/>
              <a:defRPr sz="3151">
                <a:solidFill>
                  <a:schemeClr val="tx1"/>
                </a:solidFill>
              </a:defRPr>
            </a:lvl1pPr>
            <a:lvl2pPr marL="600212" indent="0">
              <a:buNone/>
              <a:defRPr sz="2626">
                <a:solidFill>
                  <a:schemeClr val="tx1">
                    <a:tint val="75000"/>
                  </a:schemeClr>
                </a:solidFill>
              </a:defRPr>
            </a:lvl2pPr>
            <a:lvl3pPr marL="1200424" indent="0">
              <a:buNone/>
              <a:defRPr sz="2363">
                <a:solidFill>
                  <a:schemeClr val="tx1">
                    <a:tint val="75000"/>
                  </a:schemeClr>
                </a:solidFill>
              </a:defRPr>
            </a:lvl3pPr>
            <a:lvl4pPr marL="1800636" indent="0">
              <a:buNone/>
              <a:defRPr sz="2100">
                <a:solidFill>
                  <a:schemeClr val="tx1">
                    <a:tint val="75000"/>
                  </a:schemeClr>
                </a:solidFill>
              </a:defRPr>
            </a:lvl4pPr>
            <a:lvl5pPr marL="2400849" indent="0">
              <a:buNone/>
              <a:defRPr sz="2100">
                <a:solidFill>
                  <a:schemeClr val="tx1">
                    <a:tint val="75000"/>
                  </a:schemeClr>
                </a:solidFill>
              </a:defRPr>
            </a:lvl5pPr>
            <a:lvl6pPr marL="3001061" indent="0">
              <a:buNone/>
              <a:defRPr sz="2100">
                <a:solidFill>
                  <a:schemeClr val="tx1">
                    <a:tint val="75000"/>
                  </a:schemeClr>
                </a:solidFill>
              </a:defRPr>
            </a:lvl6pPr>
            <a:lvl7pPr marL="3601273" indent="0">
              <a:buNone/>
              <a:defRPr sz="2100">
                <a:solidFill>
                  <a:schemeClr val="tx1">
                    <a:tint val="75000"/>
                  </a:schemeClr>
                </a:solidFill>
              </a:defRPr>
            </a:lvl7pPr>
            <a:lvl8pPr marL="4201485" indent="0">
              <a:buNone/>
              <a:defRPr sz="2100">
                <a:solidFill>
                  <a:schemeClr val="tx1">
                    <a:tint val="75000"/>
                  </a:schemeClr>
                </a:solidFill>
              </a:defRPr>
            </a:lvl8pPr>
            <a:lvl9pPr marL="4801697" indent="0">
              <a:buNone/>
              <a:defRPr sz="21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1285365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894081" y="2596444"/>
            <a:ext cx="5527040" cy="618857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6583681" y="2596444"/>
            <a:ext cx="5527040" cy="6188570"/>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79EC0885-30B5-48EE-BCDA-455D351F30EE}" type="datetimeFigureOut">
              <a:rPr lang="zh-TW" altLang="en-US" smtClean="0"/>
              <a:t>2025/11/26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1490343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3004800" cy="9753600"/>
          </a:xfrm>
          <a:prstGeom prst="rect">
            <a:avLst/>
          </a:prstGeom>
        </p:spPr>
      </p:pic>
      <p:sp>
        <p:nvSpPr>
          <p:cNvPr id="17" name="bg object 17"/>
          <p:cNvSpPr/>
          <p:nvPr/>
        </p:nvSpPr>
        <p:spPr>
          <a:xfrm>
            <a:off x="406400" y="2565400"/>
            <a:ext cx="12192000" cy="634"/>
          </a:xfrm>
          <a:custGeom>
            <a:avLst/>
            <a:gdLst/>
            <a:ahLst/>
            <a:cxnLst/>
            <a:rect l="l" t="t" r="r" b="b"/>
            <a:pathLst>
              <a:path w="12192000" h="635">
                <a:moveTo>
                  <a:pt x="0" y="0"/>
                </a:moveTo>
                <a:lnTo>
                  <a:pt x="12192001" y="127"/>
                </a:lnTo>
              </a:path>
            </a:pathLst>
          </a:custGeom>
          <a:ln w="12700">
            <a:solidFill>
              <a:srgbClr val="7996B9"/>
            </a:solidFill>
          </a:ln>
        </p:spPr>
        <p:txBody>
          <a:bodyPr wrap="square" lIns="0" tIns="0" rIns="0" bIns="0" rtlCol="0"/>
          <a:lstStyle/>
          <a:p>
            <a:endParaRPr/>
          </a:p>
        </p:txBody>
      </p:sp>
      <p:sp>
        <p:nvSpPr>
          <p:cNvPr id="18" name="bg object 18"/>
          <p:cNvSpPr/>
          <p:nvPr/>
        </p:nvSpPr>
        <p:spPr>
          <a:xfrm>
            <a:off x="406400" y="2616201"/>
            <a:ext cx="12192000" cy="634"/>
          </a:xfrm>
          <a:custGeom>
            <a:avLst/>
            <a:gdLst/>
            <a:ahLst/>
            <a:cxnLst/>
            <a:rect l="l" t="t" r="r" b="b"/>
            <a:pathLst>
              <a:path w="12192000" h="635">
                <a:moveTo>
                  <a:pt x="0" y="0"/>
                </a:moveTo>
                <a:lnTo>
                  <a:pt x="12192001" y="127"/>
                </a:lnTo>
              </a:path>
            </a:pathLst>
          </a:custGeom>
          <a:ln w="12700">
            <a:solidFill>
              <a:srgbClr val="7996B9"/>
            </a:solidFill>
          </a:ln>
        </p:spPr>
        <p:txBody>
          <a:bodyPr wrap="square" lIns="0" tIns="0" rIns="0" bIns="0" rtlCol="0"/>
          <a:lstStyle/>
          <a:p>
            <a:endParaRPr/>
          </a:p>
        </p:txBody>
      </p:sp>
      <p:sp>
        <p:nvSpPr>
          <p:cNvPr id="2" name="Holder 2"/>
          <p:cNvSpPr>
            <a:spLocks noGrp="1"/>
          </p:cNvSpPr>
          <p:nvPr>
            <p:ph type="title"/>
          </p:nvPr>
        </p:nvSpPr>
        <p:spPr>
          <a:xfrm>
            <a:off x="3987800" y="4051301"/>
            <a:ext cx="5029200" cy="1538883"/>
          </a:xfrm>
          <a:prstGeom prst="rect">
            <a:avLst/>
          </a:prstGeom>
        </p:spPr>
        <p:txBody>
          <a:bodyPr wrap="square" lIns="0" tIns="0" rIns="0" bIns="0">
            <a:spAutoFit/>
          </a:bodyPr>
          <a:lstStyle>
            <a:lvl1pPr>
              <a:defRPr sz="10000" b="1" i="0">
                <a:solidFill>
                  <a:srgbClr val="314864"/>
                </a:solidFill>
                <a:latin typeface="Microsoft YaHei"/>
                <a:cs typeface="Microsoft YaHei"/>
              </a:defRPr>
            </a:lvl1pPr>
          </a:lstStyle>
          <a:p>
            <a:endParaRPr/>
          </a:p>
        </p:txBody>
      </p:sp>
      <p:sp>
        <p:nvSpPr>
          <p:cNvPr id="3" name="Holder 3"/>
          <p:cNvSpPr>
            <a:spLocks noGrp="1"/>
          </p:cNvSpPr>
          <p:nvPr>
            <p:ph type="body" idx="1"/>
          </p:nvPr>
        </p:nvSpPr>
        <p:spPr>
          <a:xfrm>
            <a:off x="520701" y="2827030"/>
            <a:ext cx="11963401" cy="584775"/>
          </a:xfrm>
          <a:prstGeom prst="rect">
            <a:avLst/>
          </a:prstGeom>
        </p:spPr>
        <p:txBody>
          <a:bodyPr wrap="square" lIns="0" tIns="0" rIns="0" bIns="0">
            <a:spAutoFit/>
          </a:bodyPr>
          <a:lstStyle>
            <a:lvl1pPr>
              <a:defRPr sz="3800" b="0" i="0">
                <a:solidFill>
                  <a:schemeClr val="tx1"/>
                </a:solidFill>
                <a:latin typeface="Microsoft YaHei"/>
                <a:cs typeface="Microsoft YaHei"/>
              </a:defRPr>
            </a:lvl1pPr>
          </a:lstStyle>
          <a:p>
            <a:endParaRPr/>
          </a:p>
        </p:txBody>
      </p:sp>
      <p:sp>
        <p:nvSpPr>
          <p:cNvPr id="4" name="Holder 4"/>
          <p:cNvSpPr>
            <a:spLocks noGrp="1"/>
          </p:cNvSpPr>
          <p:nvPr>
            <p:ph type="ftr" sz="quarter" idx="5"/>
          </p:nvPr>
        </p:nvSpPr>
        <p:spPr>
          <a:xfrm>
            <a:off x="4421632" y="9070859"/>
            <a:ext cx="4161536" cy="284523"/>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50240" y="9070859"/>
            <a:ext cx="2991104" cy="284523"/>
          </a:xfrm>
          <a:prstGeom prst="rect">
            <a:avLst/>
          </a:prstGeom>
        </p:spPr>
        <p:txBody>
          <a:bodyPr wrap="square" lIns="0" tIns="0" rIns="0" bIns="0">
            <a:spAutoFit/>
          </a:bodyPr>
          <a:lstStyle>
            <a:lvl1pPr algn="l">
              <a:defRPr>
                <a:solidFill>
                  <a:schemeClr val="tx1">
                    <a:tint val="75000"/>
                  </a:schemeClr>
                </a:solidFill>
              </a:defRPr>
            </a:lvl1pPr>
          </a:lstStyle>
          <a:p>
            <a:fld id="{7B783444-D26B-4668-A7C0-9FE0F0B10C2E}" type="datetime1">
              <a:rPr lang="en-US" altLang="zh-TW" smtClean="0"/>
              <a:t>11/26/2025</a:t>
            </a:fld>
            <a:endParaRPr lang="en-US"/>
          </a:p>
        </p:txBody>
      </p:sp>
      <p:sp>
        <p:nvSpPr>
          <p:cNvPr id="6" name="Holder 6"/>
          <p:cNvSpPr>
            <a:spLocks noGrp="1"/>
          </p:cNvSpPr>
          <p:nvPr>
            <p:ph type="sldNum" sz="quarter" idx="7"/>
          </p:nvPr>
        </p:nvSpPr>
        <p:spPr>
          <a:xfrm>
            <a:off x="9363456" y="9070859"/>
            <a:ext cx="2991104" cy="284523"/>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011">
        <a:defRPr>
          <a:latin typeface="+mn-lt"/>
          <a:ea typeface="+mn-ea"/>
          <a:cs typeface="+mn-cs"/>
        </a:defRPr>
      </a:lvl2pPr>
      <a:lvl3pPr marL="914025">
        <a:defRPr>
          <a:latin typeface="+mn-lt"/>
          <a:ea typeface="+mn-ea"/>
          <a:cs typeface="+mn-cs"/>
        </a:defRPr>
      </a:lvl3pPr>
      <a:lvl4pPr marL="1371036">
        <a:defRPr>
          <a:latin typeface="+mn-lt"/>
          <a:ea typeface="+mn-ea"/>
          <a:cs typeface="+mn-cs"/>
        </a:defRPr>
      </a:lvl4pPr>
      <a:lvl5pPr marL="1828050">
        <a:defRPr>
          <a:latin typeface="+mn-lt"/>
          <a:ea typeface="+mn-ea"/>
          <a:cs typeface="+mn-cs"/>
        </a:defRPr>
      </a:lvl5pPr>
      <a:lvl6pPr marL="2285064">
        <a:defRPr>
          <a:latin typeface="+mn-lt"/>
          <a:ea typeface="+mn-ea"/>
          <a:cs typeface="+mn-cs"/>
        </a:defRPr>
      </a:lvl6pPr>
      <a:lvl7pPr marL="2742076">
        <a:defRPr>
          <a:latin typeface="+mn-lt"/>
          <a:ea typeface="+mn-ea"/>
          <a:cs typeface="+mn-cs"/>
        </a:defRPr>
      </a:lvl7pPr>
      <a:lvl8pPr marL="3199091">
        <a:defRPr>
          <a:latin typeface="+mn-lt"/>
          <a:ea typeface="+mn-ea"/>
          <a:cs typeface="+mn-cs"/>
        </a:defRPr>
      </a:lvl8pPr>
      <a:lvl9pPr marL="3656104">
        <a:defRPr>
          <a:latin typeface="+mn-lt"/>
          <a:ea typeface="+mn-ea"/>
          <a:cs typeface="+mn-cs"/>
        </a:defRPr>
      </a:lvl9pPr>
    </p:bodyStyle>
    <p:otherStyle>
      <a:lvl1pPr marL="0">
        <a:defRPr>
          <a:latin typeface="+mn-lt"/>
          <a:ea typeface="+mn-ea"/>
          <a:cs typeface="+mn-cs"/>
        </a:defRPr>
      </a:lvl1pPr>
      <a:lvl2pPr marL="457011">
        <a:defRPr>
          <a:latin typeface="+mn-lt"/>
          <a:ea typeface="+mn-ea"/>
          <a:cs typeface="+mn-cs"/>
        </a:defRPr>
      </a:lvl2pPr>
      <a:lvl3pPr marL="914025">
        <a:defRPr>
          <a:latin typeface="+mn-lt"/>
          <a:ea typeface="+mn-ea"/>
          <a:cs typeface="+mn-cs"/>
        </a:defRPr>
      </a:lvl3pPr>
      <a:lvl4pPr marL="1371036">
        <a:defRPr>
          <a:latin typeface="+mn-lt"/>
          <a:ea typeface="+mn-ea"/>
          <a:cs typeface="+mn-cs"/>
        </a:defRPr>
      </a:lvl4pPr>
      <a:lvl5pPr marL="1828050">
        <a:defRPr>
          <a:latin typeface="+mn-lt"/>
          <a:ea typeface="+mn-ea"/>
          <a:cs typeface="+mn-cs"/>
        </a:defRPr>
      </a:lvl5pPr>
      <a:lvl6pPr marL="2285064">
        <a:defRPr>
          <a:latin typeface="+mn-lt"/>
          <a:ea typeface="+mn-ea"/>
          <a:cs typeface="+mn-cs"/>
        </a:defRPr>
      </a:lvl6pPr>
      <a:lvl7pPr marL="2742076">
        <a:defRPr>
          <a:latin typeface="+mn-lt"/>
          <a:ea typeface="+mn-ea"/>
          <a:cs typeface="+mn-cs"/>
        </a:defRPr>
      </a:lvl7pPr>
      <a:lvl8pPr marL="3199091">
        <a:defRPr>
          <a:latin typeface="+mn-lt"/>
          <a:ea typeface="+mn-ea"/>
          <a:cs typeface="+mn-cs"/>
        </a:defRPr>
      </a:lvl8pPr>
      <a:lvl9pPr marL="3656104">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94081" y="519293"/>
            <a:ext cx="11216640" cy="1885245"/>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894081" y="2596444"/>
            <a:ext cx="11216640" cy="6188570"/>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894081" y="9040146"/>
            <a:ext cx="2926080" cy="519289"/>
          </a:xfrm>
          <a:prstGeom prst="rect">
            <a:avLst/>
          </a:prstGeom>
        </p:spPr>
        <p:txBody>
          <a:bodyPr vert="horz" lIns="91440" tIns="45720" rIns="91440" bIns="45720" rtlCol="0" anchor="ctr"/>
          <a:lstStyle>
            <a:lvl1pPr algn="l">
              <a:defRPr sz="1575">
                <a:solidFill>
                  <a:schemeClr val="tx1">
                    <a:tint val="75000"/>
                  </a:schemeClr>
                </a:solidFill>
              </a:defRPr>
            </a:lvl1pPr>
          </a:lstStyle>
          <a:p>
            <a:fld id="{79EC0885-30B5-48EE-BCDA-455D351F30EE}" type="datetimeFigureOut">
              <a:rPr lang="zh-TW" altLang="en-US" smtClean="0"/>
              <a:t>2025/11/26</a:t>
            </a:fld>
            <a:endParaRPr lang="zh-TW" altLang="en-US"/>
          </a:p>
        </p:txBody>
      </p:sp>
      <p:sp>
        <p:nvSpPr>
          <p:cNvPr id="5" name="Footer Placeholder 4"/>
          <p:cNvSpPr>
            <a:spLocks noGrp="1"/>
          </p:cNvSpPr>
          <p:nvPr>
            <p:ph type="ftr" sz="quarter" idx="3"/>
          </p:nvPr>
        </p:nvSpPr>
        <p:spPr>
          <a:xfrm>
            <a:off x="4307841" y="9040146"/>
            <a:ext cx="4389120" cy="519289"/>
          </a:xfrm>
          <a:prstGeom prst="rect">
            <a:avLst/>
          </a:prstGeom>
        </p:spPr>
        <p:txBody>
          <a:bodyPr vert="horz" lIns="91440" tIns="45720" rIns="91440" bIns="45720" rtlCol="0" anchor="ctr"/>
          <a:lstStyle>
            <a:lvl1pPr algn="ctr">
              <a:defRPr sz="1575">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9184641" y="9040146"/>
            <a:ext cx="2926080" cy="519289"/>
          </a:xfrm>
          <a:prstGeom prst="rect">
            <a:avLst/>
          </a:prstGeom>
        </p:spPr>
        <p:txBody>
          <a:bodyPr vert="horz" lIns="91440" tIns="45720" rIns="91440" bIns="45720" rtlCol="0" anchor="ctr"/>
          <a:lstStyle>
            <a:lvl1pPr algn="r">
              <a:defRPr sz="1575">
                <a:solidFill>
                  <a:schemeClr val="tx1">
                    <a:tint val="75000"/>
                  </a:schemeClr>
                </a:solidFill>
              </a:defRPr>
            </a:lvl1pPr>
          </a:lstStyle>
          <a:p>
            <a:fld id="{33A947AB-A5A2-439E-A946-56CC6260B0C2}" type="slidenum">
              <a:rPr lang="zh-TW" altLang="en-US" smtClean="0"/>
              <a:t>‹#›</a:t>
            </a:fld>
            <a:endParaRPr lang="zh-TW" altLang="en-US"/>
          </a:p>
        </p:txBody>
      </p:sp>
    </p:spTree>
    <p:extLst>
      <p:ext uri="{BB962C8B-B14F-4D97-AF65-F5344CB8AC3E}">
        <p14:creationId xmlns:p14="http://schemas.microsoft.com/office/powerpoint/2010/main" val="222274198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1200424" rtl="0" eaLnBrk="1" latinLnBrk="0" hangingPunct="1">
        <a:lnSpc>
          <a:spcPct val="90000"/>
        </a:lnSpc>
        <a:spcBef>
          <a:spcPct val="0"/>
        </a:spcBef>
        <a:buNone/>
        <a:defRPr sz="5776" kern="1200">
          <a:solidFill>
            <a:schemeClr val="tx1"/>
          </a:solidFill>
          <a:latin typeface="+mj-lt"/>
          <a:ea typeface="+mj-ea"/>
          <a:cs typeface="+mj-cs"/>
        </a:defRPr>
      </a:lvl1pPr>
    </p:titleStyle>
    <p:bodyStyle>
      <a:lvl1pPr marL="300106" indent="-300106" algn="l" defTabSz="1200424" rtl="0" eaLnBrk="1" latinLnBrk="0" hangingPunct="1">
        <a:lnSpc>
          <a:spcPct val="90000"/>
        </a:lnSpc>
        <a:spcBef>
          <a:spcPts val="1313"/>
        </a:spcBef>
        <a:buFont typeface="Arial" panose="020B0604020202020204" pitchFamily="34" charset="0"/>
        <a:buChar char="•"/>
        <a:defRPr sz="3676" kern="1200">
          <a:solidFill>
            <a:schemeClr val="tx1"/>
          </a:solidFill>
          <a:latin typeface="+mn-lt"/>
          <a:ea typeface="+mn-ea"/>
          <a:cs typeface="+mn-cs"/>
        </a:defRPr>
      </a:lvl1pPr>
      <a:lvl2pPr marL="900318" indent="-300106" algn="l" defTabSz="1200424" rtl="0" eaLnBrk="1" latinLnBrk="0" hangingPunct="1">
        <a:lnSpc>
          <a:spcPct val="90000"/>
        </a:lnSpc>
        <a:spcBef>
          <a:spcPts val="656"/>
        </a:spcBef>
        <a:buFont typeface="Arial" panose="020B0604020202020204" pitchFamily="34" charset="0"/>
        <a:buChar char="•"/>
        <a:defRPr sz="3151" kern="1200">
          <a:solidFill>
            <a:schemeClr val="tx1"/>
          </a:solidFill>
          <a:latin typeface="+mn-lt"/>
          <a:ea typeface="+mn-ea"/>
          <a:cs typeface="+mn-cs"/>
        </a:defRPr>
      </a:lvl2pPr>
      <a:lvl3pPr marL="1500530" indent="-300106" algn="l" defTabSz="1200424" rtl="0" eaLnBrk="1" latinLnBrk="0" hangingPunct="1">
        <a:lnSpc>
          <a:spcPct val="90000"/>
        </a:lnSpc>
        <a:spcBef>
          <a:spcPts val="656"/>
        </a:spcBef>
        <a:buFont typeface="Arial" panose="020B0604020202020204" pitchFamily="34" charset="0"/>
        <a:buChar char="•"/>
        <a:defRPr sz="2626" kern="1200">
          <a:solidFill>
            <a:schemeClr val="tx1"/>
          </a:solidFill>
          <a:latin typeface="+mn-lt"/>
          <a:ea typeface="+mn-ea"/>
          <a:cs typeface="+mn-cs"/>
        </a:defRPr>
      </a:lvl3pPr>
      <a:lvl4pPr marL="2100743"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4pPr>
      <a:lvl5pPr marL="2700955"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5pPr>
      <a:lvl6pPr marL="3301167"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6pPr>
      <a:lvl7pPr marL="3901379"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7pPr>
      <a:lvl8pPr marL="4501591"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8pPr>
      <a:lvl9pPr marL="5101803" indent="-300106" algn="l" defTabSz="1200424" rtl="0" eaLnBrk="1" latinLnBrk="0" hangingPunct="1">
        <a:lnSpc>
          <a:spcPct val="90000"/>
        </a:lnSpc>
        <a:spcBef>
          <a:spcPts val="656"/>
        </a:spcBef>
        <a:buFont typeface="Arial" panose="020B0604020202020204" pitchFamily="34" charset="0"/>
        <a:buChar char="•"/>
        <a:defRPr sz="2363" kern="1200">
          <a:solidFill>
            <a:schemeClr val="tx1"/>
          </a:solidFill>
          <a:latin typeface="+mn-lt"/>
          <a:ea typeface="+mn-ea"/>
          <a:cs typeface="+mn-cs"/>
        </a:defRPr>
      </a:lvl9pPr>
    </p:bodyStyle>
    <p:otherStyle>
      <a:defPPr>
        <a:defRPr lang="en-US"/>
      </a:defPPr>
      <a:lvl1pPr marL="0" algn="l" defTabSz="1200424" rtl="0" eaLnBrk="1" latinLnBrk="0" hangingPunct="1">
        <a:defRPr sz="2363" kern="1200">
          <a:solidFill>
            <a:schemeClr val="tx1"/>
          </a:solidFill>
          <a:latin typeface="+mn-lt"/>
          <a:ea typeface="+mn-ea"/>
          <a:cs typeface="+mn-cs"/>
        </a:defRPr>
      </a:lvl1pPr>
      <a:lvl2pPr marL="600212" algn="l" defTabSz="1200424" rtl="0" eaLnBrk="1" latinLnBrk="0" hangingPunct="1">
        <a:defRPr sz="2363" kern="1200">
          <a:solidFill>
            <a:schemeClr val="tx1"/>
          </a:solidFill>
          <a:latin typeface="+mn-lt"/>
          <a:ea typeface="+mn-ea"/>
          <a:cs typeface="+mn-cs"/>
        </a:defRPr>
      </a:lvl2pPr>
      <a:lvl3pPr marL="1200424" algn="l" defTabSz="1200424" rtl="0" eaLnBrk="1" latinLnBrk="0" hangingPunct="1">
        <a:defRPr sz="2363" kern="1200">
          <a:solidFill>
            <a:schemeClr val="tx1"/>
          </a:solidFill>
          <a:latin typeface="+mn-lt"/>
          <a:ea typeface="+mn-ea"/>
          <a:cs typeface="+mn-cs"/>
        </a:defRPr>
      </a:lvl3pPr>
      <a:lvl4pPr marL="1800636" algn="l" defTabSz="1200424" rtl="0" eaLnBrk="1" latinLnBrk="0" hangingPunct="1">
        <a:defRPr sz="2363" kern="1200">
          <a:solidFill>
            <a:schemeClr val="tx1"/>
          </a:solidFill>
          <a:latin typeface="+mn-lt"/>
          <a:ea typeface="+mn-ea"/>
          <a:cs typeface="+mn-cs"/>
        </a:defRPr>
      </a:lvl4pPr>
      <a:lvl5pPr marL="2400849" algn="l" defTabSz="1200424" rtl="0" eaLnBrk="1" latinLnBrk="0" hangingPunct="1">
        <a:defRPr sz="2363" kern="1200">
          <a:solidFill>
            <a:schemeClr val="tx1"/>
          </a:solidFill>
          <a:latin typeface="+mn-lt"/>
          <a:ea typeface="+mn-ea"/>
          <a:cs typeface="+mn-cs"/>
        </a:defRPr>
      </a:lvl5pPr>
      <a:lvl6pPr marL="3001061" algn="l" defTabSz="1200424" rtl="0" eaLnBrk="1" latinLnBrk="0" hangingPunct="1">
        <a:defRPr sz="2363" kern="1200">
          <a:solidFill>
            <a:schemeClr val="tx1"/>
          </a:solidFill>
          <a:latin typeface="+mn-lt"/>
          <a:ea typeface="+mn-ea"/>
          <a:cs typeface="+mn-cs"/>
        </a:defRPr>
      </a:lvl6pPr>
      <a:lvl7pPr marL="3601273" algn="l" defTabSz="1200424" rtl="0" eaLnBrk="1" latinLnBrk="0" hangingPunct="1">
        <a:defRPr sz="2363" kern="1200">
          <a:solidFill>
            <a:schemeClr val="tx1"/>
          </a:solidFill>
          <a:latin typeface="+mn-lt"/>
          <a:ea typeface="+mn-ea"/>
          <a:cs typeface="+mn-cs"/>
        </a:defRPr>
      </a:lvl7pPr>
      <a:lvl8pPr marL="4201485" algn="l" defTabSz="1200424" rtl="0" eaLnBrk="1" latinLnBrk="0" hangingPunct="1">
        <a:defRPr sz="2363" kern="1200">
          <a:solidFill>
            <a:schemeClr val="tx1"/>
          </a:solidFill>
          <a:latin typeface="+mn-lt"/>
          <a:ea typeface="+mn-ea"/>
          <a:cs typeface="+mn-cs"/>
        </a:defRPr>
      </a:lvl8pPr>
      <a:lvl9pPr marL="4801697" algn="l" defTabSz="1200424" rtl="0" eaLnBrk="1" latinLnBrk="0" hangingPunct="1">
        <a:defRPr sz="236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25120" y="260398"/>
            <a:ext cx="5852160" cy="108373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25120" y="1517227"/>
            <a:ext cx="5852160" cy="42912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25120" y="6026763"/>
            <a:ext cx="1517227" cy="346193"/>
          </a:xfrm>
          <a:prstGeom prst="rect">
            <a:avLst/>
          </a:prstGeom>
        </p:spPr>
        <p:txBody>
          <a:bodyPr vert="horz" lIns="91440" tIns="45720" rIns="91440" bIns="45720" rtlCol="0" anchor="ctr"/>
          <a:lstStyle>
            <a:lvl1pPr algn="l">
              <a:defRPr sz="853">
                <a:solidFill>
                  <a:schemeClr val="tx1">
                    <a:tint val="75000"/>
                  </a:schemeClr>
                </a:solidFill>
              </a:defRPr>
            </a:lvl1pPr>
          </a:lstStyle>
          <a:p>
            <a:fld id="{BDBD6E3C-745B-4688-AF0A-0248E1F78C1B}" type="datetime1">
              <a:rPr lang="en-US" altLang="zh-TW" smtClean="0">
                <a:solidFill>
                  <a:prstClr val="black">
                    <a:tint val="75000"/>
                  </a:prstClr>
                </a:solidFill>
              </a:rPr>
              <a:pPr/>
              <a:t>11/26/2025</a:t>
            </a:fld>
            <a:endParaRPr lang="en-US" dirty="0">
              <a:solidFill>
                <a:prstClr val="black">
                  <a:tint val="75000"/>
                </a:prstClr>
              </a:solidFill>
              <a:ea typeface="新細明體" pitchFamily="18" charset="-120"/>
            </a:endParaRPr>
          </a:p>
        </p:txBody>
      </p:sp>
      <p:sp>
        <p:nvSpPr>
          <p:cNvPr id="5" name="Footer Placeholder 4"/>
          <p:cNvSpPr>
            <a:spLocks noGrp="1"/>
          </p:cNvSpPr>
          <p:nvPr>
            <p:ph type="ftr" sz="quarter" idx="3"/>
          </p:nvPr>
        </p:nvSpPr>
        <p:spPr>
          <a:xfrm>
            <a:off x="2221654" y="6026763"/>
            <a:ext cx="2059093" cy="346193"/>
          </a:xfrm>
          <a:prstGeom prst="rect">
            <a:avLst/>
          </a:prstGeom>
        </p:spPr>
        <p:txBody>
          <a:bodyPr vert="horz" lIns="91440" tIns="45720" rIns="91440" bIns="45720" rtlCol="0" anchor="ctr"/>
          <a:lstStyle>
            <a:lvl1pPr algn="ctr">
              <a:defRPr sz="853">
                <a:solidFill>
                  <a:schemeClr val="tx1">
                    <a:tint val="75000"/>
                  </a:schemeClr>
                </a:solidFill>
              </a:defRPr>
            </a:lvl1pPr>
          </a:lstStyle>
          <a:p>
            <a:endParaRPr lang="en-US" dirty="0">
              <a:solidFill>
                <a:prstClr val="black">
                  <a:tint val="75000"/>
                </a:prstClr>
              </a:solidFill>
              <a:ea typeface="新細明體" pitchFamily="18" charset="-120"/>
            </a:endParaRPr>
          </a:p>
        </p:txBody>
      </p:sp>
      <p:sp>
        <p:nvSpPr>
          <p:cNvPr id="6" name="Slide Number Placeholder 5"/>
          <p:cNvSpPr>
            <a:spLocks noGrp="1"/>
          </p:cNvSpPr>
          <p:nvPr>
            <p:ph type="sldNum" sz="quarter" idx="4"/>
          </p:nvPr>
        </p:nvSpPr>
        <p:spPr>
          <a:xfrm>
            <a:off x="4660053" y="6026763"/>
            <a:ext cx="1517227" cy="346193"/>
          </a:xfrm>
          <a:prstGeom prst="rect">
            <a:avLst/>
          </a:prstGeom>
        </p:spPr>
        <p:txBody>
          <a:bodyPr vert="horz" lIns="91440" tIns="45720" rIns="91440" bIns="45720" rtlCol="0" anchor="ctr"/>
          <a:lstStyle>
            <a:lvl1pPr algn="r">
              <a:defRPr sz="853">
                <a:solidFill>
                  <a:schemeClr val="tx1">
                    <a:tint val="75000"/>
                  </a:schemeClr>
                </a:solidFill>
              </a:defRPr>
            </a:lvl1pPr>
          </a:lstStyle>
          <a:p>
            <a:fld id="{B6F15528-21DE-4FAA-801E-634DDDAF4B2B}" type="slidenum">
              <a:rPr lang="en-US" smtClean="0">
                <a:solidFill>
                  <a:prstClr val="black">
                    <a:tint val="75000"/>
                  </a:prstClr>
                </a:solidFill>
                <a:ea typeface="新細明體" pitchFamily="18" charset="-120"/>
              </a:rPr>
              <a:pPr/>
              <a:t>‹#›</a:t>
            </a:fld>
            <a:endParaRPr lang="en-US" dirty="0">
              <a:solidFill>
                <a:prstClr val="black">
                  <a:tint val="75000"/>
                </a:prstClr>
              </a:solidFill>
              <a:ea typeface="新細明體" pitchFamily="18" charset="-120"/>
            </a:endParaRPr>
          </a:p>
        </p:txBody>
      </p:sp>
    </p:spTree>
    <p:extLst>
      <p:ext uri="{BB962C8B-B14F-4D97-AF65-F5344CB8AC3E}">
        <p14:creationId xmlns:p14="http://schemas.microsoft.com/office/powerpoint/2010/main" val="326663706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ftr="0" dt="0"/>
  <p:txStyles>
    <p:titleStyle>
      <a:lvl1pPr algn="ctr" defTabSz="650269" rtl="0" eaLnBrk="1" latinLnBrk="0" hangingPunct="1">
        <a:spcBef>
          <a:spcPct val="0"/>
        </a:spcBef>
        <a:buNone/>
        <a:defRPr sz="3128" kern="1200">
          <a:solidFill>
            <a:schemeClr val="tx1"/>
          </a:solidFill>
          <a:latin typeface="+mj-lt"/>
          <a:ea typeface="+mj-ea"/>
          <a:cs typeface="+mj-cs"/>
        </a:defRPr>
      </a:lvl1pPr>
    </p:titleStyle>
    <p:bodyStyle>
      <a:lvl1pPr marL="243851" indent="-243851" algn="l" defTabSz="650269" rtl="0" eaLnBrk="1" latinLnBrk="0" hangingPunct="1">
        <a:spcBef>
          <a:spcPct val="20000"/>
        </a:spcBef>
        <a:buFont typeface="Arial" pitchFamily="34" charset="0"/>
        <a:buChar char="•"/>
        <a:defRPr sz="2275" kern="1200">
          <a:solidFill>
            <a:schemeClr val="tx1"/>
          </a:solidFill>
          <a:latin typeface="+mn-lt"/>
          <a:ea typeface="+mn-ea"/>
          <a:cs typeface="+mn-cs"/>
        </a:defRPr>
      </a:lvl1pPr>
      <a:lvl2pPr marL="528344" indent="-203210" algn="l" defTabSz="650269" rtl="0" eaLnBrk="1" latinLnBrk="0" hangingPunct="1">
        <a:spcBef>
          <a:spcPct val="20000"/>
        </a:spcBef>
        <a:buFont typeface="Arial" pitchFamily="34" charset="0"/>
        <a:buChar char="–"/>
        <a:defRPr sz="1992" kern="1200">
          <a:solidFill>
            <a:schemeClr val="tx1"/>
          </a:solidFill>
          <a:latin typeface="+mn-lt"/>
          <a:ea typeface="+mn-ea"/>
          <a:cs typeface="+mn-cs"/>
        </a:defRPr>
      </a:lvl2pPr>
      <a:lvl3pPr marL="812837" indent="-162568" algn="l" defTabSz="650269" rtl="0" eaLnBrk="1" latinLnBrk="0" hangingPunct="1">
        <a:spcBef>
          <a:spcPct val="20000"/>
        </a:spcBef>
        <a:buFont typeface="Arial" pitchFamily="34" charset="0"/>
        <a:buChar char="•"/>
        <a:defRPr sz="1707" kern="1200">
          <a:solidFill>
            <a:schemeClr val="tx1"/>
          </a:solidFill>
          <a:latin typeface="+mn-lt"/>
          <a:ea typeface="+mn-ea"/>
          <a:cs typeface="+mn-cs"/>
        </a:defRPr>
      </a:lvl3pPr>
      <a:lvl4pPr marL="1137972"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4pPr>
      <a:lvl5pPr marL="1463108"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5pPr>
      <a:lvl6pPr marL="1788242"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6pPr>
      <a:lvl7pPr marL="2113377"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7pPr>
      <a:lvl8pPr marL="2438512"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8pPr>
      <a:lvl9pPr marL="2763647" indent="-162568" algn="l" defTabSz="650269" rtl="0" eaLnBrk="1" latinLnBrk="0" hangingPunct="1">
        <a:spcBef>
          <a:spcPct val="20000"/>
        </a:spcBef>
        <a:buFont typeface="Arial" pitchFamily="34" charset="0"/>
        <a:buChar char="•"/>
        <a:defRPr sz="1422" kern="1200">
          <a:solidFill>
            <a:schemeClr val="tx1"/>
          </a:solidFill>
          <a:latin typeface="+mn-lt"/>
          <a:ea typeface="+mn-ea"/>
          <a:cs typeface="+mn-cs"/>
        </a:defRPr>
      </a:lvl9pPr>
    </p:bodyStyle>
    <p:otherStyle>
      <a:defPPr>
        <a:defRPr lang="en-US"/>
      </a:defPPr>
      <a:lvl1pPr marL="0" algn="l" defTabSz="650269" rtl="0" eaLnBrk="1" latinLnBrk="0" hangingPunct="1">
        <a:defRPr sz="1280" kern="1200">
          <a:solidFill>
            <a:schemeClr val="tx1"/>
          </a:solidFill>
          <a:latin typeface="+mn-lt"/>
          <a:ea typeface="+mn-ea"/>
          <a:cs typeface="+mn-cs"/>
        </a:defRPr>
      </a:lvl1pPr>
      <a:lvl2pPr marL="325135" algn="l" defTabSz="650269" rtl="0" eaLnBrk="1" latinLnBrk="0" hangingPunct="1">
        <a:defRPr sz="1280" kern="1200">
          <a:solidFill>
            <a:schemeClr val="tx1"/>
          </a:solidFill>
          <a:latin typeface="+mn-lt"/>
          <a:ea typeface="+mn-ea"/>
          <a:cs typeface="+mn-cs"/>
        </a:defRPr>
      </a:lvl2pPr>
      <a:lvl3pPr marL="650269" algn="l" defTabSz="650269" rtl="0" eaLnBrk="1" latinLnBrk="0" hangingPunct="1">
        <a:defRPr sz="1280" kern="1200">
          <a:solidFill>
            <a:schemeClr val="tx1"/>
          </a:solidFill>
          <a:latin typeface="+mn-lt"/>
          <a:ea typeface="+mn-ea"/>
          <a:cs typeface="+mn-cs"/>
        </a:defRPr>
      </a:lvl3pPr>
      <a:lvl4pPr marL="975405" algn="l" defTabSz="650269" rtl="0" eaLnBrk="1" latinLnBrk="0" hangingPunct="1">
        <a:defRPr sz="1280" kern="1200">
          <a:solidFill>
            <a:schemeClr val="tx1"/>
          </a:solidFill>
          <a:latin typeface="+mn-lt"/>
          <a:ea typeface="+mn-ea"/>
          <a:cs typeface="+mn-cs"/>
        </a:defRPr>
      </a:lvl4pPr>
      <a:lvl5pPr marL="1300540" algn="l" defTabSz="650269" rtl="0" eaLnBrk="1" latinLnBrk="0" hangingPunct="1">
        <a:defRPr sz="1280" kern="1200">
          <a:solidFill>
            <a:schemeClr val="tx1"/>
          </a:solidFill>
          <a:latin typeface="+mn-lt"/>
          <a:ea typeface="+mn-ea"/>
          <a:cs typeface="+mn-cs"/>
        </a:defRPr>
      </a:lvl5pPr>
      <a:lvl6pPr marL="1625674" algn="l" defTabSz="650269" rtl="0" eaLnBrk="1" latinLnBrk="0" hangingPunct="1">
        <a:defRPr sz="1280" kern="1200">
          <a:solidFill>
            <a:schemeClr val="tx1"/>
          </a:solidFill>
          <a:latin typeface="+mn-lt"/>
          <a:ea typeface="+mn-ea"/>
          <a:cs typeface="+mn-cs"/>
        </a:defRPr>
      </a:lvl6pPr>
      <a:lvl7pPr marL="1950809" algn="l" defTabSz="650269" rtl="0" eaLnBrk="1" latinLnBrk="0" hangingPunct="1">
        <a:defRPr sz="1280" kern="1200">
          <a:solidFill>
            <a:schemeClr val="tx1"/>
          </a:solidFill>
          <a:latin typeface="+mn-lt"/>
          <a:ea typeface="+mn-ea"/>
          <a:cs typeface="+mn-cs"/>
        </a:defRPr>
      </a:lvl7pPr>
      <a:lvl8pPr marL="2275945" algn="l" defTabSz="650269" rtl="0" eaLnBrk="1" latinLnBrk="0" hangingPunct="1">
        <a:defRPr sz="1280" kern="1200">
          <a:solidFill>
            <a:schemeClr val="tx1"/>
          </a:solidFill>
          <a:latin typeface="+mn-lt"/>
          <a:ea typeface="+mn-ea"/>
          <a:cs typeface="+mn-cs"/>
        </a:defRPr>
      </a:lvl8pPr>
      <a:lvl9pPr marL="2601080" algn="l" defTabSz="650269" rtl="0" eaLnBrk="1" latinLnBrk="0" hangingPunct="1">
        <a:defRPr sz="12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12.xml"/><Relationship Id="rId4" Type="http://schemas.openxmlformats.org/officeDocument/2006/relationships/image" Target="../media/image148.jpeg"/></Relationships>
</file>

<file path=ppt/slides/_rels/slide1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9.png"/><Relationship Id="rId1" Type="http://schemas.openxmlformats.org/officeDocument/2006/relationships/slideLayout" Target="../slideLayouts/slideLayout23.xml"/><Relationship Id="rId4" Type="http://schemas.openxmlformats.org/officeDocument/2006/relationships/image" Target="../media/image150.png"/></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8.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5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2.xml"/><Relationship Id="rId4" Type="http://schemas.openxmlformats.org/officeDocument/2006/relationships/image" Target="../media/image44.jpg"/></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g"/><Relationship Id="rId1" Type="http://schemas.openxmlformats.org/officeDocument/2006/relationships/slideLayout" Target="../slideLayouts/slideLayout12.xml"/><Relationship Id="rId4" Type="http://schemas.openxmlformats.org/officeDocument/2006/relationships/image" Target="../media/image47.jpeg"/></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5.jpg"/><Relationship Id="rId1" Type="http://schemas.openxmlformats.org/officeDocument/2006/relationships/slideLayout" Target="../slideLayouts/slideLayout12.xml"/><Relationship Id="rId4" Type="http://schemas.openxmlformats.org/officeDocument/2006/relationships/image" Target="../media/image51.jpeg"/></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2.xml"/><Relationship Id="rId4" Type="http://schemas.openxmlformats.org/officeDocument/2006/relationships/image" Target="../media/image54.jpeg"/></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e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6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2.xml"/><Relationship Id="rId5" Type="http://schemas.openxmlformats.org/officeDocument/2006/relationships/image" Target="../media/image77.jpeg"/><Relationship Id="rId4" Type="http://schemas.openxmlformats.org/officeDocument/2006/relationships/image" Target="../media/image76.jpeg"/></Relationships>
</file>

<file path=ppt/slides/_rels/slide7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2.xml"/><Relationship Id="rId4" Type="http://schemas.openxmlformats.org/officeDocument/2006/relationships/image" Target="../media/image82.jpeg"/></Relationships>
</file>

<file path=ppt/slides/_rels/slide7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2.xml"/><Relationship Id="rId4" Type="http://schemas.openxmlformats.org/officeDocument/2006/relationships/image" Target="../media/image91.jpeg"/></Relationships>
</file>

<file path=ppt/slides/_rels/slide7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2.xml"/><Relationship Id="rId5" Type="http://schemas.openxmlformats.org/officeDocument/2006/relationships/image" Target="../media/image97.jpeg"/><Relationship Id="rId4" Type="http://schemas.openxmlformats.org/officeDocument/2006/relationships/image" Target="../media/image9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05.jpeg"/><Relationship Id="rId7" Type="http://schemas.openxmlformats.org/officeDocument/2006/relationships/image" Target="../media/image109.jpeg"/><Relationship Id="rId2" Type="http://schemas.openxmlformats.org/officeDocument/2006/relationships/image" Target="../media/image104.jpeg"/><Relationship Id="rId1" Type="http://schemas.openxmlformats.org/officeDocument/2006/relationships/slideLayout" Target="../slideLayouts/slideLayout12.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106.jpeg"/><Relationship Id="rId9" Type="http://schemas.openxmlformats.org/officeDocument/2006/relationships/image" Target="../media/image111.jpeg"/></Relationships>
</file>

<file path=ppt/slides/_rels/slide8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12.xml"/><Relationship Id="rId4" Type="http://schemas.openxmlformats.org/officeDocument/2006/relationships/image" Target="../media/image114.jpeg"/></Relationships>
</file>

<file path=ppt/slides/_rels/slide8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00050" y="8616966"/>
            <a:ext cx="12204700" cy="64135"/>
            <a:chOff x="400050" y="8616950"/>
            <a:chExt cx="12204700" cy="64135"/>
          </a:xfrm>
        </p:grpSpPr>
        <p:sp>
          <p:nvSpPr>
            <p:cNvPr id="3" name="object 3"/>
            <p:cNvSpPr/>
            <p:nvPr/>
          </p:nvSpPr>
          <p:spPr>
            <a:xfrm>
              <a:off x="406400" y="8623300"/>
              <a:ext cx="12192000" cy="635"/>
            </a:xfrm>
            <a:custGeom>
              <a:avLst/>
              <a:gdLst/>
              <a:ahLst/>
              <a:cxnLst/>
              <a:rect l="l" t="t" r="r" b="b"/>
              <a:pathLst>
                <a:path w="12192000" h="634">
                  <a:moveTo>
                    <a:pt x="0" y="0"/>
                  </a:moveTo>
                  <a:lnTo>
                    <a:pt x="12192001" y="127"/>
                  </a:lnTo>
                </a:path>
              </a:pathLst>
            </a:custGeom>
            <a:ln w="12700">
              <a:solidFill>
                <a:srgbClr val="7996B9"/>
              </a:solidFill>
            </a:ln>
          </p:spPr>
          <p:txBody>
            <a:bodyPr wrap="square" lIns="0" tIns="0" rIns="0" bIns="0" rtlCol="0"/>
            <a:lstStyle/>
            <a:p>
              <a:endParaRPr/>
            </a:p>
          </p:txBody>
        </p:sp>
        <p:sp>
          <p:nvSpPr>
            <p:cNvPr id="4" name="object 4"/>
            <p:cNvSpPr/>
            <p:nvPr/>
          </p:nvSpPr>
          <p:spPr>
            <a:xfrm>
              <a:off x="406400" y="8674100"/>
              <a:ext cx="12192000" cy="635"/>
            </a:xfrm>
            <a:custGeom>
              <a:avLst/>
              <a:gdLst/>
              <a:ahLst/>
              <a:cxnLst/>
              <a:rect l="l" t="t" r="r" b="b"/>
              <a:pathLst>
                <a:path w="12192000" h="634">
                  <a:moveTo>
                    <a:pt x="0" y="0"/>
                  </a:moveTo>
                  <a:lnTo>
                    <a:pt x="12192001" y="127"/>
                  </a:lnTo>
                </a:path>
              </a:pathLst>
            </a:custGeom>
            <a:ln w="12700">
              <a:solidFill>
                <a:srgbClr val="7996B9"/>
              </a:solidFill>
            </a:ln>
          </p:spPr>
          <p:txBody>
            <a:bodyPr wrap="square" lIns="0" tIns="0" rIns="0" bIns="0" rtlCol="0"/>
            <a:lstStyle/>
            <a:p>
              <a:endParaRPr/>
            </a:p>
          </p:txBody>
        </p:sp>
      </p:grpSp>
      <p:sp>
        <p:nvSpPr>
          <p:cNvPr id="5" name="object 5"/>
          <p:cNvSpPr txBox="1"/>
          <p:nvPr/>
        </p:nvSpPr>
        <p:spPr>
          <a:xfrm>
            <a:off x="8255001" y="8815958"/>
            <a:ext cx="3670282" cy="641200"/>
          </a:xfrm>
          <a:prstGeom prst="rect">
            <a:avLst/>
          </a:prstGeom>
        </p:spPr>
        <p:txBody>
          <a:bodyPr vert="horz" wrap="square" lIns="0" tIns="12699" rIns="0" bIns="0" rtlCol="0">
            <a:spAutoFit/>
          </a:bodyPr>
          <a:lstStyle/>
          <a:p>
            <a:pPr marL="12699">
              <a:spcBef>
                <a:spcPts val="100"/>
              </a:spcBef>
            </a:pPr>
            <a:r>
              <a:rPr lang="zh-TW" altLang="en-US" sz="2000" b="1" dirty="0">
                <a:solidFill>
                  <a:srgbClr val="5C86B9"/>
                </a:solidFill>
                <a:latin typeface="Microsoft YaHei"/>
                <a:cs typeface="Microsoft YaHei"/>
              </a:rPr>
              <a:t>社團法人</a:t>
            </a:r>
            <a:endParaRPr lang="en-US" altLang="zh-TW" sz="2000" b="1" dirty="0">
              <a:solidFill>
                <a:srgbClr val="5C86B9"/>
              </a:solidFill>
              <a:latin typeface="Microsoft YaHei"/>
              <a:cs typeface="Microsoft YaHei"/>
            </a:endParaRPr>
          </a:p>
          <a:p>
            <a:pPr marL="12699">
              <a:spcBef>
                <a:spcPts val="100"/>
              </a:spcBef>
            </a:pPr>
            <a:r>
              <a:rPr lang="zh-TW" altLang="en-US" sz="2000" b="1" dirty="0">
                <a:solidFill>
                  <a:srgbClr val="5C86B9"/>
                </a:solidFill>
                <a:latin typeface="Microsoft YaHei"/>
                <a:cs typeface="Microsoft YaHei"/>
              </a:rPr>
              <a:t>福建金門馬祖地區建築師公會</a:t>
            </a:r>
            <a:endParaRPr sz="2000" b="1" dirty="0">
              <a:latin typeface="Microsoft YaHei"/>
              <a:cs typeface="Microsoft YaHei"/>
            </a:endParaRPr>
          </a:p>
        </p:txBody>
      </p:sp>
      <p:sp>
        <p:nvSpPr>
          <p:cNvPr id="8" name="object 8"/>
          <p:cNvSpPr txBox="1"/>
          <p:nvPr/>
        </p:nvSpPr>
        <p:spPr>
          <a:xfrm>
            <a:off x="8255000" y="8082425"/>
            <a:ext cx="3670282" cy="733533"/>
          </a:xfrm>
          <a:prstGeom prst="rect">
            <a:avLst/>
          </a:prstGeom>
        </p:spPr>
        <p:txBody>
          <a:bodyPr vert="horz" wrap="square" lIns="0" tIns="12699" rIns="0" bIns="0" rtlCol="0">
            <a:spAutoFit/>
          </a:bodyPr>
          <a:lstStyle/>
          <a:p>
            <a:pPr marL="12699">
              <a:spcBef>
                <a:spcPts val="100"/>
              </a:spcBef>
            </a:pPr>
            <a:r>
              <a:rPr sz="2300" dirty="0">
                <a:solidFill>
                  <a:srgbClr val="5C86B9"/>
                </a:solidFill>
                <a:latin typeface="Palatino Linotype"/>
                <a:cs typeface="Palatino Linotype"/>
              </a:rPr>
              <a:t>1</a:t>
            </a:r>
            <a:r>
              <a:rPr lang="en-US" altLang="zh-TW" sz="2300" dirty="0">
                <a:solidFill>
                  <a:srgbClr val="5C86B9"/>
                </a:solidFill>
                <a:latin typeface="Palatino Linotype"/>
                <a:cs typeface="Palatino Linotype"/>
              </a:rPr>
              <a:t>14</a:t>
            </a:r>
            <a:r>
              <a:rPr sz="2300" dirty="0">
                <a:solidFill>
                  <a:srgbClr val="5C86B9"/>
                </a:solidFill>
                <a:latin typeface="Microsoft YaHei"/>
                <a:cs typeface="Microsoft YaHei"/>
              </a:rPr>
              <a:t>年⾦⾨</a:t>
            </a:r>
            <a:r>
              <a:rPr lang="zh-TW" altLang="en-US" sz="2300" dirty="0">
                <a:solidFill>
                  <a:srgbClr val="5C86B9"/>
                </a:solidFill>
                <a:latin typeface="Microsoft YaHei"/>
                <a:cs typeface="Microsoft YaHei"/>
              </a:rPr>
              <a:t>國家公園管理處</a:t>
            </a:r>
            <a:endParaRPr lang="en-US" altLang="zh-TW" sz="2300" dirty="0">
              <a:solidFill>
                <a:srgbClr val="5C86B9"/>
              </a:solidFill>
              <a:latin typeface="Microsoft YaHei"/>
              <a:cs typeface="Microsoft YaHei"/>
            </a:endParaRPr>
          </a:p>
          <a:p>
            <a:pPr marL="12699">
              <a:spcBef>
                <a:spcPts val="100"/>
              </a:spcBef>
            </a:pPr>
            <a:endParaRPr sz="2300" dirty="0">
              <a:latin typeface="Microsoft YaHei"/>
              <a:cs typeface="Microsoft YaHei"/>
            </a:endParaRPr>
          </a:p>
        </p:txBody>
      </p:sp>
      <p:sp>
        <p:nvSpPr>
          <p:cNvPr id="9" name="投影片編號版面配置區 8"/>
          <p:cNvSpPr>
            <a:spLocks noGrp="1"/>
          </p:cNvSpPr>
          <p:nvPr>
            <p:ph type="sldNum" sz="quarter" idx="12"/>
          </p:nvPr>
        </p:nvSpPr>
        <p:spPr>
          <a:xfrm>
            <a:off x="11760199" y="9040146"/>
            <a:ext cx="350521" cy="519289"/>
          </a:xfrm>
        </p:spPr>
        <p:txBody>
          <a:bodyPr/>
          <a:lstStyle/>
          <a:p>
            <a:fld id="{B6F15528-21DE-4FAA-801E-634DDDAF4B2B}" type="slidenum">
              <a:rPr lang="en-US" altLang="zh-TW" smtClean="0"/>
              <a:t>1</a:t>
            </a:fld>
            <a:endParaRPr lang="zh-TW" altLang="en-US" dirty="0"/>
          </a:p>
        </p:txBody>
      </p:sp>
      <p:pic>
        <p:nvPicPr>
          <p:cNvPr id="6" name="圖片 5">
            <a:extLst>
              <a:ext uri="{FF2B5EF4-FFF2-40B4-BE49-F238E27FC236}">
                <a16:creationId xmlns="" xmlns:a16="http://schemas.microsoft.com/office/drawing/2014/main" id="{56C551F1-0E18-2A00-6500-BD33D3504866}"/>
              </a:ext>
            </a:extLst>
          </p:cNvPr>
          <p:cNvPicPr>
            <a:picLocks noChangeAspect="1"/>
          </p:cNvPicPr>
          <p:nvPr/>
        </p:nvPicPr>
        <p:blipFill>
          <a:blip r:embed="rId2"/>
          <a:stretch>
            <a:fillRect/>
          </a:stretch>
        </p:blipFill>
        <p:spPr>
          <a:xfrm>
            <a:off x="1701800" y="3352800"/>
            <a:ext cx="2666294" cy="2396290"/>
          </a:xfrm>
          <a:prstGeom prst="rect">
            <a:avLst/>
          </a:prstGeom>
        </p:spPr>
      </p:pic>
      <p:sp>
        <p:nvSpPr>
          <p:cNvPr id="10" name="object 7">
            <a:extLst>
              <a:ext uri="{FF2B5EF4-FFF2-40B4-BE49-F238E27FC236}">
                <a16:creationId xmlns="" xmlns:a16="http://schemas.microsoft.com/office/drawing/2014/main" id="{0CB97056-63F2-8DA6-0A2C-0C7177A4B427}"/>
              </a:ext>
            </a:extLst>
          </p:cNvPr>
          <p:cNvSpPr txBox="1"/>
          <p:nvPr/>
        </p:nvSpPr>
        <p:spPr>
          <a:xfrm>
            <a:off x="4218137" y="3508996"/>
            <a:ext cx="7237263" cy="1399100"/>
          </a:xfrm>
          <a:prstGeom prst="rect">
            <a:avLst/>
          </a:prstGeom>
        </p:spPr>
        <p:txBody>
          <a:bodyPr vert="horz" wrap="square" lIns="0" tIns="13969" rIns="0" bIns="0" rtlCol="0">
            <a:spAutoFit/>
          </a:bodyPr>
          <a:lstStyle/>
          <a:p>
            <a:pPr marL="12699" algn="dist">
              <a:spcBef>
                <a:spcPts val="110"/>
              </a:spcBef>
            </a:pPr>
            <a:r>
              <a:rPr lang="zh-TW" altLang="en-US" sz="9000" b="1" spc="-90" dirty="0">
                <a:solidFill>
                  <a:schemeClr val="tx1">
                    <a:lumMod val="85000"/>
                    <a:lumOff val="15000"/>
                  </a:schemeClr>
                </a:solidFill>
                <a:latin typeface="華康行楷體W5(P)" panose="03000500000000000000" pitchFamily="66" charset="-120"/>
                <a:ea typeface="華康行楷體W5(P)" panose="03000500000000000000" pitchFamily="66" charset="-120"/>
                <a:cs typeface="Microsoft YaHei"/>
              </a:rPr>
              <a:t>金門國家公園</a:t>
            </a:r>
            <a:endParaRPr sz="9000" b="1" dirty="0">
              <a:solidFill>
                <a:schemeClr val="tx1">
                  <a:lumMod val="85000"/>
                  <a:lumOff val="15000"/>
                </a:schemeClr>
              </a:solidFill>
              <a:latin typeface="華康行楷體W5(P)" panose="03000500000000000000" pitchFamily="66" charset="-120"/>
              <a:ea typeface="華康行楷體W5(P)" panose="03000500000000000000" pitchFamily="66" charset="-120"/>
              <a:cs typeface="Microsoft YaHei"/>
            </a:endParaRPr>
          </a:p>
        </p:txBody>
      </p:sp>
      <p:sp>
        <p:nvSpPr>
          <p:cNvPr id="11" name="object 7">
            <a:extLst>
              <a:ext uri="{FF2B5EF4-FFF2-40B4-BE49-F238E27FC236}">
                <a16:creationId xmlns="" xmlns:a16="http://schemas.microsoft.com/office/drawing/2014/main" id="{8B15E6F7-FBF9-6CC9-EEAB-3D3E9A09211E}"/>
              </a:ext>
            </a:extLst>
          </p:cNvPr>
          <p:cNvSpPr txBox="1"/>
          <p:nvPr/>
        </p:nvSpPr>
        <p:spPr>
          <a:xfrm>
            <a:off x="4368094" y="4856741"/>
            <a:ext cx="6934906" cy="629659"/>
          </a:xfrm>
          <a:prstGeom prst="rect">
            <a:avLst/>
          </a:prstGeom>
        </p:spPr>
        <p:txBody>
          <a:bodyPr vert="horz" wrap="square" lIns="0" tIns="13969" rIns="0" bIns="0" rtlCol="0">
            <a:spAutoFit/>
          </a:bodyPr>
          <a:lstStyle/>
          <a:p>
            <a:pPr marL="12699" algn="dist">
              <a:spcBef>
                <a:spcPts val="110"/>
              </a:spcBef>
            </a:pPr>
            <a:r>
              <a:rPr lang="en-US" altLang="zh-TW" sz="4000" b="1" spc="-90" dirty="0">
                <a:solidFill>
                  <a:schemeClr val="tx1">
                    <a:lumMod val="85000"/>
                    <a:lumOff val="15000"/>
                  </a:schemeClr>
                </a:solidFill>
                <a:latin typeface="Adobe 繁黑體 Std B"/>
                <a:ea typeface="華康行楷體W5(P)" panose="03000500000000000000" pitchFamily="66" charset="-120"/>
                <a:cs typeface="Microsoft YaHei"/>
              </a:rPr>
              <a:t>KINMEN NATIONAL PARK</a:t>
            </a:r>
            <a:endParaRPr sz="4000" b="1" dirty="0">
              <a:solidFill>
                <a:schemeClr val="tx1">
                  <a:lumMod val="85000"/>
                  <a:lumOff val="15000"/>
                </a:schemeClr>
              </a:solidFill>
              <a:latin typeface="Adobe 繁黑體 Std B"/>
              <a:ea typeface="華康行楷體W5(P)" panose="03000500000000000000" pitchFamily="66" charset="-120"/>
              <a:cs typeface="Microsoft YaHe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1F213A4-5F11-4EC4-869F-EF9FA1AB5864}"/>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B1AFC23C-AC29-6331-4F3F-00388E0D7AF1}"/>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CBD343A4-40ED-6118-C030-29C1C59D6CBD}"/>
              </a:ext>
            </a:extLst>
          </p:cNvPr>
          <p:cNvSpPr txBox="1"/>
          <p:nvPr/>
        </p:nvSpPr>
        <p:spPr>
          <a:xfrm>
            <a:off x="825500" y="2963993"/>
            <a:ext cx="11785600" cy="5617247"/>
          </a:xfrm>
          <a:prstGeom prst="rect">
            <a:avLst/>
          </a:prstGeom>
        </p:spPr>
        <p:txBody>
          <a:bodyPr vert="horz" wrap="square" lIns="0" tIns="96461" rIns="0" bIns="0" rtlCol="0">
            <a:spAutoFit/>
          </a:bodyPr>
          <a:lstStyle/>
          <a:p>
            <a:pPr marL="190381">
              <a:lnSpc>
                <a:spcPct val="150000"/>
              </a:lnSpc>
              <a:spcBef>
                <a:spcPts val="660"/>
              </a:spcBef>
              <a:tabLst>
                <a:tab pos="1971675" algn="l"/>
              </a:tabLst>
            </a:pPr>
            <a:r>
              <a:rPr lang="zh-TW" altLang="en-US" sz="3100" b="1" spc="-10" dirty="0">
                <a:latin typeface="Microsoft YaHei"/>
                <a:cs typeface="Microsoft YaHei"/>
              </a:rPr>
              <a:t>本要點用詞之定義如下：</a:t>
            </a:r>
          </a:p>
          <a:p>
            <a:pPr marL="1344613" indent="-806450">
              <a:lnSpc>
                <a:spcPct val="150000"/>
              </a:lnSpc>
              <a:spcBef>
                <a:spcPts val="660"/>
              </a:spcBef>
              <a:buClr>
                <a:schemeClr val="tx1"/>
              </a:buClr>
              <a:buFont typeface="+mj-ea"/>
              <a:buAutoNum type="ea1ChtPeriod" startAt="9"/>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施工中違建</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：指工程尚未完成，現場有工人、機具、施工材料、廢料或已完成而尚未搬入使用者。</a:t>
            </a:r>
            <a:endPar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startAt="9"/>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拍照列管</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：指違建違法情節輕微或既存違建得列入分類分期程序處理，而予以拍照建檔，暫免查報處分者。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startAt="9"/>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拍照存證</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：指違建完成時間之現場狀況或現有資料無法立即判定，而予以拍照建檔者。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startAt="9"/>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查報拆除</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：指違反建築法擅自搭建之違建，舉報並執行拆除。</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39636814-0D19-9E51-A632-F157BFA740C5}"/>
              </a:ext>
            </a:extLst>
          </p:cNvPr>
          <p:cNvSpPr>
            <a:spLocks noGrp="1"/>
          </p:cNvSpPr>
          <p:nvPr>
            <p:ph type="sldNum" sz="quarter" idx="7"/>
          </p:nvPr>
        </p:nvSpPr>
        <p:spPr/>
        <p:txBody>
          <a:bodyPr/>
          <a:lstStyle/>
          <a:p>
            <a:fld id="{B6F15528-21DE-4FAA-801E-634DDDAF4B2B}" type="slidenum">
              <a:rPr lang="en-US" altLang="zh-TW" smtClean="0"/>
              <a:t>10</a:t>
            </a:fld>
            <a:endParaRPr lang="zh-TW" altLang="en-US"/>
          </a:p>
        </p:txBody>
      </p:sp>
      <p:sp>
        <p:nvSpPr>
          <p:cNvPr id="2" name="object 2">
            <a:extLst>
              <a:ext uri="{FF2B5EF4-FFF2-40B4-BE49-F238E27FC236}">
                <a16:creationId xmlns="" xmlns:a16="http://schemas.microsoft.com/office/drawing/2014/main" id="{DB054FC3-425A-6524-2E26-E12C06E0B8AD}"/>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6701187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455029" y="1025071"/>
            <a:ext cx="12282312" cy="8114063"/>
          </a:xfrm>
          <a:prstGeom prst="rect">
            <a:avLst/>
          </a:prstGeom>
        </p:spPr>
      </p:pic>
    </p:spTree>
    <p:extLst>
      <p:ext uri="{BB962C8B-B14F-4D97-AF65-F5344CB8AC3E}">
        <p14:creationId xmlns:p14="http://schemas.microsoft.com/office/powerpoint/2010/main" val="295502258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491311" y="931222"/>
            <a:ext cx="12209748" cy="8107886"/>
          </a:xfrm>
          <a:prstGeom prst="rect">
            <a:avLst/>
          </a:prstGeom>
        </p:spPr>
      </p:pic>
    </p:spTree>
    <p:extLst>
      <p:ext uri="{BB962C8B-B14F-4D97-AF65-F5344CB8AC3E}">
        <p14:creationId xmlns:p14="http://schemas.microsoft.com/office/powerpoint/2010/main" val="376975215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471702" y="947659"/>
            <a:ext cx="12248966" cy="8114457"/>
          </a:xfrm>
          <a:prstGeom prst="rect">
            <a:avLst/>
          </a:prstGeom>
        </p:spPr>
      </p:pic>
    </p:spTree>
    <p:extLst>
      <p:ext uri="{BB962C8B-B14F-4D97-AF65-F5344CB8AC3E}">
        <p14:creationId xmlns:p14="http://schemas.microsoft.com/office/powerpoint/2010/main" val="288451584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433493" y="1049277"/>
            <a:ext cx="12037082" cy="8034185"/>
          </a:xfrm>
          <a:prstGeom prst="rect">
            <a:avLst/>
          </a:prstGeom>
        </p:spPr>
      </p:pic>
    </p:spTree>
    <p:extLst>
      <p:ext uri="{BB962C8B-B14F-4D97-AF65-F5344CB8AC3E}">
        <p14:creationId xmlns:p14="http://schemas.microsoft.com/office/powerpoint/2010/main" val="364629838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0" y="810236"/>
            <a:ext cx="13004800" cy="8133128"/>
          </a:xfrm>
          <a:prstGeom prst="rect">
            <a:avLst/>
          </a:prstGeom>
        </p:spPr>
      </p:pic>
    </p:spTree>
    <p:extLst>
      <p:ext uri="{BB962C8B-B14F-4D97-AF65-F5344CB8AC3E}">
        <p14:creationId xmlns:p14="http://schemas.microsoft.com/office/powerpoint/2010/main" val="5488485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472550" y="1042050"/>
            <a:ext cx="12065411" cy="7907222"/>
          </a:xfrm>
          <a:prstGeom prst="rect">
            <a:avLst/>
          </a:prstGeom>
        </p:spPr>
      </p:pic>
    </p:spTree>
    <p:extLst>
      <p:ext uri="{BB962C8B-B14F-4D97-AF65-F5344CB8AC3E}">
        <p14:creationId xmlns:p14="http://schemas.microsoft.com/office/powerpoint/2010/main" val="229362044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49355" y="3927570"/>
            <a:ext cx="9071714" cy="1061957"/>
          </a:xfrm>
          <a:prstGeom prst="rect">
            <a:avLst/>
          </a:prstGeom>
        </p:spPr>
        <p:txBody>
          <a:bodyPr wrap="none">
            <a:spAutoFit/>
          </a:bodyPr>
          <a:lstStyle/>
          <a:p>
            <a:pPr defTabSz="1200424">
              <a:defRPr/>
            </a:pPr>
            <a:r>
              <a:rPr kumimoji="1" lang="zh-TW" altLang="en-US" sz="6301" kern="0" dirty="0">
                <a:solidFill>
                  <a:srgbClr val="4472C4"/>
                </a:solidFill>
                <a:latin typeface="標楷體" pitchFamily="65" charset="-120"/>
                <a:ea typeface="標楷體" pitchFamily="65" charset="-120"/>
              </a:rPr>
              <a:t>避難層階梯改善案例分享</a:t>
            </a:r>
            <a:endParaRPr lang="zh-TW" altLang="en-US" sz="6301" kern="0" dirty="0">
              <a:solidFill>
                <a:srgbClr val="4472C4"/>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3967835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3659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6" name="矩形 5"/>
          <p:cNvSpPr/>
          <p:nvPr/>
        </p:nvSpPr>
        <p:spPr>
          <a:xfrm>
            <a:off x="860936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1292130" y="904232"/>
            <a:ext cx="4426212" cy="819583"/>
          </a:xfrm>
          <a:prstGeom prst="rect">
            <a:avLst/>
          </a:prstGeom>
        </p:spPr>
        <p:txBody>
          <a:bodyPr wrap="none">
            <a:spAutoFit/>
          </a:bodyPr>
          <a:lstStyle/>
          <a:p>
            <a:pPr defTabSz="1200424">
              <a:defRPr/>
            </a:pPr>
            <a:r>
              <a:rPr kumimoji="1" lang="zh-TW" altLang="en-US" sz="4726" kern="0" dirty="0">
                <a:solidFill>
                  <a:srgbClr val="4472C4"/>
                </a:solidFill>
                <a:latin typeface="標楷體" pitchFamily="65" charset="-120"/>
                <a:ea typeface="標楷體" pitchFamily="65" charset="-120"/>
              </a:rPr>
              <a:t>樓梯附掛式座椅</a:t>
            </a:r>
            <a:endParaRPr lang="zh-TW" altLang="en-US" sz="4726" kern="0" dirty="0">
              <a:solidFill>
                <a:srgbClr val="4472C4"/>
              </a:solidFill>
              <a:latin typeface="Calibri" panose="020F0502020204030204"/>
              <a:ea typeface="新細明體" panose="02020500000000000000" pitchFamily="18" charset="-120"/>
            </a:endParaRPr>
          </a:p>
        </p:txBody>
      </p:sp>
      <p:pic>
        <p:nvPicPr>
          <p:cNvPr id="9" name="圖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73237" y="3015198"/>
            <a:ext cx="5440915" cy="4080686"/>
          </a:xfrm>
          <a:prstGeom prst="rect">
            <a:avLst/>
          </a:prstGeom>
        </p:spPr>
      </p:pic>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823634" y="2998128"/>
            <a:ext cx="5460422" cy="4095317"/>
          </a:xfrm>
          <a:prstGeom prst="rect">
            <a:avLst/>
          </a:prstGeom>
        </p:spPr>
      </p:pic>
      <p:sp>
        <p:nvSpPr>
          <p:cNvPr id="3" name="圓角矩形 2"/>
          <p:cNvSpPr/>
          <p:nvPr/>
        </p:nvSpPr>
        <p:spPr>
          <a:xfrm>
            <a:off x="2612075" y="3220634"/>
            <a:ext cx="1144867" cy="233419"/>
          </a:xfrm>
          <a:prstGeom prst="round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39528261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33659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6" name="矩形 5"/>
          <p:cNvSpPr/>
          <p:nvPr/>
        </p:nvSpPr>
        <p:spPr>
          <a:xfrm>
            <a:off x="860936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949023" y="1371071"/>
            <a:ext cx="4426212" cy="819583"/>
          </a:xfrm>
          <a:prstGeom prst="rect">
            <a:avLst/>
          </a:prstGeom>
        </p:spPr>
        <p:txBody>
          <a:bodyPr wrap="none">
            <a:spAutoFit/>
          </a:bodyPr>
          <a:lstStyle/>
          <a:p>
            <a:pPr defTabSz="1200424">
              <a:defRPr/>
            </a:pPr>
            <a:r>
              <a:rPr kumimoji="1" lang="zh-TW" altLang="en-US" sz="4726" kern="0" dirty="0">
                <a:solidFill>
                  <a:srgbClr val="4472C4"/>
                </a:solidFill>
                <a:latin typeface="標楷體" pitchFamily="65" charset="-120"/>
                <a:ea typeface="標楷體" pitchFamily="65" charset="-120"/>
              </a:rPr>
              <a:t>樓梯附掛式座椅</a:t>
            </a:r>
            <a:endParaRPr lang="zh-TW" altLang="en-US" sz="4726" kern="0" dirty="0">
              <a:solidFill>
                <a:srgbClr val="4472C4"/>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561315" y="3059162"/>
            <a:ext cx="5728442" cy="4296331"/>
          </a:xfrm>
          <a:prstGeom prst="rect">
            <a:avLst/>
          </a:prstGeom>
        </p:spPr>
      </p:pic>
      <p:pic>
        <p:nvPicPr>
          <p:cNvPr id="4" name="圖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769246" y="2155429"/>
            <a:ext cx="5942934" cy="4457200"/>
          </a:xfrm>
          <a:prstGeom prst="rect">
            <a:avLst/>
          </a:prstGeom>
        </p:spPr>
      </p:pic>
    </p:spTree>
    <p:extLst>
      <p:ext uri="{BB962C8B-B14F-4D97-AF65-F5344CB8AC3E}">
        <p14:creationId xmlns:p14="http://schemas.microsoft.com/office/powerpoint/2010/main" val="266506315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9106" y="3172429"/>
            <a:ext cx="5757679" cy="4319233"/>
          </a:xfrm>
          <a:prstGeom prst="rect">
            <a:avLst/>
          </a:prstGeom>
        </p:spPr>
      </p:pic>
      <p:sp>
        <p:nvSpPr>
          <p:cNvPr id="5" name="矩形 4"/>
          <p:cNvSpPr/>
          <p:nvPr/>
        </p:nvSpPr>
        <p:spPr>
          <a:xfrm>
            <a:off x="233659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6" name="矩形 5"/>
          <p:cNvSpPr/>
          <p:nvPr/>
        </p:nvSpPr>
        <p:spPr>
          <a:xfrm>
            <a:off x="8609360" y="78140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9201" y="3172428"/>
            <a:ext cx="5743030" cy="4305329"/>
          </a:xfrm>
          <a:prstGeom prst="rect">
            <a:avLst/>
          </a:prstGeom>
        </p:spPr>
      </p:pic>
      <p:sp>
        <p:nvSpPr>
          <p:cNvPr id="8" name="矩形 7"/>
          <p:cNvSpPr/>
          <p:nvPr/>
        </p:nvSpPr>
        <p:spPr>
          <a:xfrm>
            <a:off x="949023" y="1371071"/>
            <a:ext cx="4426212" cy="819583"/>
          </a:xfrm>
          <a:prstGeom prst="rect">
            <a:avLst/>
          </a:prstGeom>
        </p:spPr>
        <p:txBody>
          <a:bodyPr wrap="none">
            <a:spAutoFit/>
          </a:bodyPr>
          <a:lstStyle/>
          <a:p>
            <a:pPr defTabSz="1200424">
              <a:defRPr/>
            </a:pPr>
            <a:r>
              <a:rPr kumimoji="1" lang="zh-TW" altLang="en-US" sz="4726" kern="0" dirty="0">
                <a:solidFill>
                  <a:srgbClr val="4472C4"/>
                </a:solidFill>
                <a:latin typeface="標楷體" pitchFamily="65" charset="-120"/>
                <a:ea typeface="標楷體" pitchFamily="65" charset="-120"/>
              </a:rPr>
              <a:t>樓梯附掛式平台</a:t>
            </a:r>
            <a:endParaRPr lang="zh-TW" altLang="en-US" sz="4726" kern="0" dirty="0">
              <a:solidFill>
                <a:srgbClr val="4472C4"/>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893051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F9CFC74-2714-FD8C-053F-DF2040C0261F}"/>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5E4E4A84-A243-13B7-06AA-D2B72F875A19}"/>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912FAEB4-DD1E-3DAB-B03D-C3B975C3CFEA}"/>
              </a:ext>
            </a:extLst>
          </p:cNvPr>
          <p:cNvSpPr txBox="1"/>
          <p:nvPr/>
        </p:nvSpPr>
        <p:spPr>
          <a:xfrm>
            <a:off x="825500" y="2963993"/>
            <a:ext cx="11785600" cy="4821773"/>
          </a:xfrm>
          <a:prstGeom prst="rect">
            <a:avLst/>
          </a:prstGeom>
        </p:spPr>
        <p:txBody>
          <a:bodyPr vert="horz" wrap="square" lIns="0" tIns="96461" rIns="0" bIns="0" rtlCol="0">
            <a:spAutoFit/>
          </a:bodyPr>
          <a:lstStyle/>
          <a:p>
            <a:pPr marL="12699">
              <a:spcBef>
                <a:spcPts val="759"/>
              </a:spcBef>
            </a:pPr>
            <a:endParaRPr sz="1600" dirty="0">
              <a:latin typeface="Microsoft YaHei"/>
              <a:cs typeface="Microsoft YaHei"/>
            </a:endParaRPr>
          </a:p>
          <a:p>
            <a:pPr marL="190381">
              <a:lnSpc>
                <a:spcPct val="150000"/>
              </a:lnSpc>
              <a:spcBef>
                <a:spcPts val="660"/>
              </a:spcBef>
            </a:pPr>
            <a:r>
              <a:rPr lang="zh-TW" altLang="en-US" sz="3100" spc="-10" dirty="0">
                <a:latin typeface="Microsoft YaHei"/>
                <a:cs typeface="Microsoft YaHei"/>
              </a:rPr>
              <a:t>新違建應查報拆除。</a:t>
            </a:r>
            <a:endParaRPr lang="en-US" altLang="zh-TW" sz="3100" spc="-10" dirty="0">
              <a:latin typeface="Microsoft YaHei"/>
              <a:cs typeface="Microsoft YaHei"/>
            </a:endParaRPr>
          </a:p>
          <a:p>
            <a:pPr marL="190381">
              <a:lnSpc>
                <a:spcPct val="150000"/>
              </a:lnSpc>
              <a:spcBef>
                <a:spcPts val="660"/>
              </a:spcBef>
            </a:pPr>
            <a:r>
              <a:rPr lang="zh-TW" altLang="en-US" sz="3100" spc="-10" dirty="0">
                <a:latin typeface="Microsoft YaHei"/>
                <a:cs typeface="Microsoft YaHei"/>
              </a:rPr>
              <a:t>但</a:t>
            </a:r>
            <a:r>
              <a:rPr lang="zh-TW" altLang="en-US" sz="3100" b="1" spc="-10" dirty="0">
                <a:solidFill>
                  <a:schemeClr val="accent6">
                    <a:lumMod val="75000"/>
                  </a:schemeClr>
                </a:solidFill>
                <a:latin typeface="Microsoft YaHei"/>
                <a:cs typeface="Microsoft YaHei"/>
              </a:rPr>
              <a:t>符合第四點至第十一點規定者</a:t>
            </a:r>
            <a:r>
              <a:rPr lang="zh-TW" altLang="en-US" sz="3100" spc="-10" dirty="0">
                <a:latin typeface="Microsoft YaHei"/>
                <a:cs typeface="Microsoft YaHei"/>
              </a:rPr>
              <a:t>，應</a:t>
            </a:r>
            <a:r>
              <a:rPr lang="zh-TW" altLang="en-US" sz="3100" b="1" spc="-10" dirty="0">
                <a:solidFill>
                  <a:schemeClr val="accent6">
                    <a:lumMod val="75000"/>
                  </a:schemeClr>
                </a:solidFill>
                <a:latin typeface="Microsoft YaHei"/>
                <a:cs typeface="Microsoft YaHei"/>
              </a:rPr>
              <a:t>拍照列管</a:t>
            </a:r>
            <a:r>
              <a:rPr lang="zh-TW" altLang="en-US" sz="3100" b="1" spc="-10" dirty="0">
                <a:solidFill>
                  <a:schemeClr val="tx2"/>
                </a:solidFill>
                <a:latin typeface="Microsoft YaHei"/>
                <a:cs typeface="Microsoft YaHei"/>
              </a:rPr>
              <a:t>。</a:t>
            </a:r>
            <a:r>
              <a:rPr lang="zh-TW" altLang="en-US" sz="3100" spc="-10" dirty="0">
                <a:latin typeface="Microsoft YaHei"/>
                <a:cs typeface="Microsoft YaHei"/>
              </a:rPr>
              <a:t>前項拍照列管之新違建，若</a:t>
            </a:r>
            <a:r>
              <a:rPr lang="zh-TW" altLang="en-US" sz="3100" b="1" spc="-10" dirty="0">
                <a:solidFill>
                  <a:schemeClr val="tx2"/>
                </a:solidFill>
                <a:latin typeface="Microsoft YaHei"/>
                <a:cs typeface="Microsoft YaHei"/>
              </a:rPr>
              <a:t>經目的事業主管機關認定有妨礙消防安全、公共通行、景觀風貌或古蹟保存維護者，應查報拆除。</a:t>
            </a:r>
            <a:endParaRPr lang="en-US" altLang="zh-TW" sz="3100" b="1" spc="-10" dirty="0">
              <a:solidFill>
                <a:schemeClr val="tx2"/>
              </a:solidFill>
              <a:latin typeface="Microsoft YaHei"/>
              <a:cs typeface="Microsoft YaHei"/>
            </a:endParaRPr>
          </a:p>
          <a:p>
            <a:pPr marL="190381">
              <a:lnSpc>
                <a:spcPct val="150000"/>
              </a:lnSpc>
              <a:spcBef>
                <a:spcPts val="660"/>
              </a:spcBef>
            </a:pPr>
            <a:r>
              <a:rPr lang="zh-TW" altLang="en-US" sz="3100" spc="-10" dirty="0">
                <a:latin typeface="Microsoft YaHei"/>
                <a:cs typeface="Microsoft YaHei"/>
              </a:rPr>
              <a:t>依建築法規定強制拆除之建築物，違反規定重建者，除應查報拆除外，並依建築法第九十五條規定移送法辦。</a:t>
            </a:r>
            <a:r>
              <a:rPr lang="zh-TW" altLang="en-US" sz="3100" b="1" spc="-10" dirty="0">
                <a:solidFill>
                  <a:srgbClr val="BB484A"/>
                </a:solidFill>
                <a:latin typeface="Microsoft YaHei"/>
                <a:cs typeface="Microsoft YaHei"/>
              </a:rPr>
              <a:t> </a:t>
            </a:r>
            <a:endParaRPr lang="zh-TW" altLang="en-US" sz="31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8BB52E24-AD3E-3716-CC69-C3ED4A5BDEB2}"/>
              </a:ext>
            </a:extLst>
          </p:cNvPr>
          <p:cNvSpPr>
            <a:spLocks noGrp="1"/>
          </p:cNvSpPr>
          <p:nvPr>
            <p:ph type="sldNum" sz="quarter" idx="7"/>
          </p:nvPr>
        </p:nvSpPr>
        <p:spPr/>
        <p:txBody>
          <a:bodyPr/>
          <a:lstStyle/>
          <a:p>
            <a:fld id="{B6F15528-21DE-4FAA-801E-634DDDAF4B2B}" type="slidenum">
              <a:rPr lang="en-US" altLang="zh-TW" smtClean="0"/>
              <a:t>11</a:t>
            </a:fld>
            <a:endParaRPr lang="zh-TW" altLang="en-US"/>
          </a:p>
        </p:txBody>
      </p:sp>
      <p:sp>
        <p:nvSpPr>
          <p:cNvPr id="2" name="object 2">
            <a:extLst>
              <a:ext uri="{FF2B5EF4-FFF2-40B4-BE49-F238E27FC236}">
                <a16:creationId xmlns="" xmlns:a16="http://schemas.microsoft.com/office/drawing/2014/main" id="{0B121CC3-B846-F95F-FD87-11778425EDC2}"/>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50764185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15144" y="3354017"/>
            <a:ext cx="3543517" cy="4726819"/>
          </a:xfrm>
          <a:prstGeom prst="rect">
            <a:avLst/>
          </a:prstGeom>
        </p:spPr>
      </p:pic>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386" y="2020518"/>
            <a:ext cx="3350306" cy="4469090"/>
          </a:xfrm>
          <a:prstGeom prst="rect">
            <a:avLst/>
          </a:prstGeom>
        </p:spPr>
      </p:pic>
      <p:sp>
        <p:nvSpPr>
          <p:cNvPr id="7" name="矩形 6"/>
          <p:cNvSpPr/>
          <p:nvPr/>
        </p:nvSpPr>
        <p:spPr>
          <a:xfrm>
            <a:off x="1349171" y="825678"/>
            <a:ext cx="4426212" cy="819583"/>
          </a:xfrm>
          <a:prstGeom prst="rect">
            <a:avLst/>
          </a:prstGeom>
        </p:spPr>
        <p:txBody>
          <a:bodyPr wrap="none">
            <a:spAutoFit/>
          </a:bodyPr>
          <a:lstStyle/>
          <a:p>
            <a:pPr defTabSz="1200424">
              <a:defRPr/>
            </a:pPr>
            <a:r>
              <a:rPr kumimoji="1" lang="zh-TW" altLang="en-US" sz="4726" kern="0" dirty="0">
                <a:solidFill>
                  <a:srgbClr val="4472C4"/>
                </a:solidFill>
                <a:latin typeface="標楷體" pitchFamily="65" charset="-120"/>
                <a:ea typeface="標楷體" pitchFamily="65" charset="-120"/>
              </a:rPr>
              <a:t>樓梯附掛式平台</a:t>
            </a:r>
            <a:endParaRPr lang="zh-TW" altLang="en-US" sz="4726" kern="0" dirty="0">
              <a:solidFill>
                <a:srgbClr val="4472C4"/>
              </a:solidFill>
              <a:latin typeface="Calibri" panose="020F0502020204030204"/>
              <a:ea typeface="新細明體" panose="02020500000000000000" pitchFamily="18" charset="-120"/>
            </a:endParaRPr>
          </a:p>
        </p:txBody>
      </p:sp>
      <p:sp>
        <p:nvSpPr>
          <p:cNvPr id="8" name="矩形 7"/>
          <p:cNvSpPr/>
          <p:nvPr/>
        </p:nvSpPr>
        <p:spPr>
          <a:xfrm>
            <a:off x="1349172" y="6835933"/>
            <a:ext cx="1800493"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收摺</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9" name="矩形 8"/>
          <p:cNvSpPr/>
          <p:nvPr/>
        </p:nvSpPr>
        <p:spPr>
          <a:xfrm>
            <a:off x="9543038" y="8358717"/>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地面層</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10" name="圖片 9">
            <a:extLst>
              <a:ext uri="{FF2B5EF4-FFF2-40B4-BE49-F238E27FC236}">
                <a16:creationId xmlns="" xmlns:a16="http://schemas.microsoft.com/office/drawing/2014/main" id="{0D581506-E611-494C-A14B-1C7C09FC4879}"/>
              </a:ext>
            </a:extLst>
          </p:cNvPr>
          <p:cNvPicPr>
            <a:picLocks noChangeAspect="1"/>
          </p:cNvPicPr>
          <p:nvPr/>
        </p:nvPicPr>
        <p:blipFill>
          <a:blip r:embed="rId4"/>
          <a:stretch>
            <a:fillRect/>
          </a:stretch>
        </p:blipFill>
        <p:spPr>
          <a:xfrm>
            <a:off x="4325959" y="3354017"/>
            <a:ext cx="4182675" cy="3135592"/>
          </a:xfrm>
          <a:prstGeom prst="rect">
            <a:avLst/>
          </a:prstGeom>
        </p:spPr>
      </p:pic>
    </p:spTree>
    <p:extLst>
      <p:ext uri="{BB962C8B-B14F-4D97-AF65-F5344CB8AC3E}">
        <p14:creationId xmlns:p14="http://schemas.microsoft.com/office/powerpoint/2010/main" val="277768593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bg>
      <p:bgPr>
        <a:solidFill>
          <a:srgbClr val="FAF6F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42A4FC2C-047E-45A5-965D-8E1E3BF09BC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white">
          <a:xfrm>
            <a:off x="1626" y="1219201"/>
            <a:ext cx="13001549" cy="7315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00424"/>
            <a:endParaRPr lang="en-US" sz="1280">
              <a:solidFill>
                <a:prstClr val="white"/>
              </a:solidFill>
              <a:latin typeface="Calibri"/>
            </a:endParaRPr>
          </a:p>
        </p:txBody>
      </p:sp>
      <p:sp>
        <p:nvSpPr>
          <p:cNvPr id="7" name="Freeform 2">
            <a:extLst>
              <a:ext uri="{FF2B5EF4-FFF2-40B4-BE49-F238E27FC236}">
                <a16:creationId xmlns="" xmlns:a16="http://schemas.microsoft.com/office/drawing/2014/main" id="{83A79F68-8366-497E-B729-D8D74A7ABA88}"/>
              </a:ext>
            </a:extLst>
          </p:cNvPr>
          <p:cNvSpPr/>
          <p:nvPr/>
        </p:nvSpPr>
        <p:spPr>
          <a:xfrm>
            <a:off x="-116382" y="6483457"/>
            <a:ext cx="13121183" cy="2147562"/>
          </a:xfrm>
          <a:custGeom>
            <a:avLst/>
            <a:gdLst/>
            <a:ahLst/>
            <a:cxnLst/>
            <a:rect l="l" t="t" r="r" b="b"/>
            <a:pathLst>
              <a:path w="18451664" h="3020008">
                <a:moveTo>
                  <a:pt x="0" y="0"/>
                </a:moveTo>
                <a:lnTo>
                  <a:pt x="18451664" y="0"/>
                </a:lnTo>
                <a:lnTo>
                  <a:pt x="18451664" y="3020008"/>
                </a:lnTo>
                <a:lnTo>
                  <a:pt x="0" y="3020008"/>
                </a:lnTo>
                <a:lnTo>
                  <a:pt x="0" y="0"/>
                </a:lnTo>
                <a:close/>
              </a:path>
            </a:pathLst>
          </a:custGeom>
          <a:blipFill>
            <a:blip r:embed="rId2">
              <a:extLst>
                <a:ext uri="{BEBA8EAE-BF5A-486C-A8C5-ECC9F3942E4B}">
                  <a14:imgProps xmlns:a14="http://schemas.microsoft.com/office/drawing/2010/main">
                    <a14:imgLayer r:embed="rId3">
                      <a14:imgEffect>
                        <a14:colorTemperature colorTemp="7000"/>
                      </a14:imgEffect>
                    </a14:imgLayer>
                  </a14:imgProps>
                </a:ext>
              </a:extLst>
            </a:blip>
            <a:stretch>
              <a:fillRect l="-3326" t="-490796" b="-40510"/>
            </a:stretch>
          </a:blipFill>
        </p:spPr>
        <p:txBody>
          <a:bodyPr/>
          <a:lstStyle/>
          <a:p>
            <a:pPr defTabSz="1200424"/>
            <a:endParaRPr lang="zh-TW" altLang="en-US" sz="2363" dirty="0">
              <a:solidFill>
                <a:prstClr val="black"/>
              </a:solidFill>
              <a:latin typeface="Calibri"/>
              <a:ea typeface="新細明體" panose="02020500000000000000" pitchFamily="18" charset="-120"/>
            </a:endParaRPr>
          </a:p>
        </p:txBody>
      </p:sp>
      <p:sp>
        <p:nvSpPr>
          <p:cNvPr id="8" name="TextBox 3">
            <a:extLst>
              <a:ext uri="{FF2B5EF4-FFF2-40B4-BE49-F238E27FC236}">
                <a16:creationId xmlns="" xmlns:a16="http://schemas.microsoft.com/office/drawing/2014/main" id="{17177BCF-5602-4BDD-A1B6-5E9BAB6EA43B}"/>
              </a:ext>
            </a:extLst>
          </p:cNvPr>
          <p:cNvSpPr txBox="1"/>
          <p:nvPr/>
        </p:nvSpPr>
        <p:spPr>
          <a:xfrm>
            <a:off x="887954" y="3171971"/>
            <a:ext cx="6935893" cy="1231747"/>
          </a:xfrm>
          <a:prstGeom prst="rect">
            <a:avLst/>
          </a:prstGeom>
        </p:spPr>
        <p:txBody>
          <a:bodyPr wrap="square" lIns="0" tIns="0" rIns="0" bIns="0" rtlCol="0" anchor="t">
            <a:spAutoFit/>
          </a:bodyPr>
          <a:lstStyle/>
          <a:p>
            <a:pPr algn="ctr" defTabSz="1200424">
              <a:lnSpc>
                <a:spcPct val="150000"/>
              </a:lnSpc>
            </a:pPr>
            <a:r>
              <a:rPr lang="zh-TW" altLang="en-US" sz="6044" b="1" dirty="0">
                <a:solidFill>
                  <a:prstClr val="black">
                    <a:lumMod val="65000"/>
                    <a:lumOff val="35000"/>
                  </a:prstClr>
                </a:solidFill>
                <a:latin typeface="標楷體" panose="03000509000000000000" pitchFamily="65" charset="-120"/>
                <a:ea typeface="標楷體" panose="03000509000000000000" pitchFamily="65" charset="-120"/>
              </a:rPr>
              <a:t>簡報結束</a:t>
            </a:r>
            <a:r>
              <a:rPr lang="en-US" altLang="zh-TW" sz="6044" b="1" dirty="0">
                <a:solidFill>
                  <a:prstClr val="black">
                    <a:lumMod val="65000"/>
                    <a:lumOff val="35000"/>
                  </a:prstClr>
                </a:solidFill>
                <a:latin typeface="標楷體" panose="03000509000000000000" pitchFamily="65" charset="-120"/>
                <a:ea typeface="標楷體" panose="03000509000000000000" pitchFamily="65" charset="-120"/>
              </a:rPr>
              <a:t> </a:t>
            </a:r>
            <a:r>
              <a:rPr lang="zh-TW" altLang="en-US" sz="6044" b="1" dirty="0">
                <a:solidFill>
                  <a:prstClr val="black">
                    <a:lumMod val="65000"/>
                    <a:lumOff val="35000"/>
                  </a:prstClr>
                </a:solidFill>
                <a:latin typeface="標楷體" panose="03000509000000000000" pitchFamily="65" charset="-120"/>
                <a:ea typeface="標楷體" panose="03000509000000000000" pitchFamily="65" charset="-120"/>
              </a:rPr>
              <a:t>敬請指教</a:t>
            </a:r>
          </a:p>
        </p:txBody>
      </p:sp>
      <p:sp>
        <p:nvSpPr>
          <p:cNvPr id="11" name="Freeform 2">
            <a:extLst>
              <a:ext uri="{FF2B5EF4-FFF2-40B4-BE49-F238E27FC236}">
                <a16:creationId xmlns="" xmlns:a16="http://schemas.microsoft.com/office/drawing/2014/main" id="{8622F987-7A78-4440-8DFF-BF3C664D5F32}"/>
              </a:ext>
            </a:extLst>
          </p:cNvPr>
          <p:cNvSpPr/>
          <p:nvPr/>
        </p:nvSpPr>
        <p:spPr>
          <a:xfrm>
            <a:off x="10241280" y="3198177"/>
            <a:ext cx="1990044" cy="1990044"/>
          </a:xfrm>
          <a:custGeom>
            <a:avLst/>
            <a:gdLst/>
            <a:ahLst/>
            <a:cxnLst/>
            <a:rect l="l" t="t" r="r" b="b"/>
            <a:pathLst>
              <a:path w="9747960" h="6176054">
                <a:moveTo>
                  <a:pt x="0" y="0"/>
                </a:moveTo>
                <a:lnTo>
                  <a:pt x="9747961" y="0"/>
                </a:lnTo>
                <a:lnTo>
                  <a:pt x="9747961" y="6176054"/>
                </a:lnTo>
                <a:lnTo>
                  <a:pt x="0" y="6176054"/>
                </a:lnTo>
                <a:lnTo>
                  <a:pt x="0" y="0"/>
                </a:lnTo>
                <a:close/>
              </a:path>
            </a:pathLst>
          </a:custGeom>
          <a:blipFill>
            <a:blip r:embed="rId4">
              <a:alphaModFix amt="85000"/>
            </a:blip>
            <a:stretch>
              <a:fillRect l="-55738" t="-18033" r="-53978" b="-14838"/>
            </a:stretch>
          </a:blipFill>
        </p:spPr>
        <p:txBody>
          <a:bodyPr/>
          <a:lstStyle/>
          <a:p>
            <a:pPr defTabSz="1200424"/>
            <a:endParaRPr lang="zh-TW" altLang="en-US" sz="2363" dirty="0">
              <a:solidFill>
                <a:prstClr val="black"/>
              </a:solidFill>
              <a:latin typeface="Calibri"/>
              <a:ea typeface="新細明體" panose="02020500000000000000" pitchFamily="18" charset="-120"/>
            </a:endParaRPr>
          </a:p>
        </p:txBody>
      </p:sp>
      <p:cxnSp>
        <p:nvCxnSpPr>
          <p:cNvPr id="12" name="直線單箭頭接點 11">
            <a:extLst>
              <a:ext uri="{FF2B5EF4-FFF2-40B4-BE49-F238E27FC236}">
                <a16:creationId xmlns="" xmlns:a16="http://schemas.microsoft.com/office/drawing/2014/main" id="{493DAB6D-B664-4680-BD97-25AB7E939435}"/>
              </a:ext>
            </a:extLst>
          </p:cNvPr>
          <p:cNvCxnSpPr>
            <a:cxnSpLocks/>
          </p:cNvCxnSpPr>
          <p:nvPr/>
        </p:nvCxnSpPr>
        <p:spPr>
          <a:xfrm flipV="1">
            <a:off x="-7224" y="4508811"/>
            <a:ext cx="8351971" cy="16689"/>
          </a:xfrm>
          <a:prstGeom prst="straightConnector1">
            <a:avLst/>
          </a:prstGeom>
          <a:ln w="571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TextBox 4">
            <a:extLst>
              <a:ext uri="{FF2B5EF4-FFF2-40B4-BE49-F238E27FC236}">
                <a16:creationId xmlns="" xmlns:a16="http://schemas.microsoft.com/office/drawing/2014/main" id="{1EF2750E-45D3-4B63-85E4-A28D7A1B6DB3}"/>
              </a:ext>
            </a:extLst>
          </p:cNvPr>
          <p:cNvSpPr txBox="1"/>
          <p:nvPr/>
        </p:nvSpPr>
        <p:spPr>
          <a:xfrm>
            <a:off x="1192107" y="4686524"/>
            <a:ext cx="4214306" cy="267766"/>
          </a:xfrm>
          <a:prstGeom prst="rect">
            <a:avLst/>
          </a:prstGeom>
        </p:spPr>
        <p:txBody>
          <a:bodyPr lIns="0" tIns="0" rIns="0" bIns="0" rtlCol="0" anchor="t">
            <a:spAutoFit/>
          </a:bodyPr>
          <a:lstStyle/>
          <a:p>
            <a:pPr defTabSz="1200424">
              <a:lnSpc>
                <a:spcPts val="2190"/>
              </a:lnSpc>
            </a:pPr>
            <a:r>
              <a:rPr lang="en-US" altLang="zh-TW" sz="1707" i="1" dirty="0">
                <a:solidFill>
                  <a:prstClr val="white">
                    <a:lumMod val="50000"/>
                  </a:prstClr>
                </a:solidFill>
                <a:latin typeface="微軟正黑體" panose="020B0604030504040204" pitchFamily="34" charset="-120"/>
                <a:ea typeface="微軟正黑體" panose="020B0604030504040204" pitchFamily="34" charset="-120"/>
              </a:rPr>
              <a:t>Thank you for your time and attention.</a:t>
            </a:r>
            <a:endParaRPr lang="en-US" sz="1565" spc="30" dirty="0">
              <a:solidFill>
                <a:prstClr val="white">
                  <a:lumMod val="50000"/>
                </a:prstClr>
              </a:solidFill>
              <a:latin typeface="Aileron"/>
              <a:ea typeface="新細明體" pitchFamily="18" charset="-120"/>
            </a:endParaRPr>
          </a:p>
        </p:txBody>
      </p:sp>
      <p:sp>
        <p:nvSpPr>
          <p:cNvPr id="22" name="TextBox 4">
            <a:extLst>
              <a:ext uri="{FF2B5EF4-FFF2-40B4-BE49-F238E27FC236}">
                <a16:creationId xmlns="" xmlns:a16="http://schemas.microsoft.com/office/drawing/2014/main" id="{D2BF1580-1A34-4659-8549-228B41EBA419}"/>
              </a:ext>
            </a:extLst>
          </p:cNvPr>
          <p:cNvSpPr txBox="1"/>
          <p:nvPr/>
        </p:nvSpPr>
        <p:spPr>
          <a:xfrm>
            <a:off x="7965440" y="5722369"/>
            <a:ext cx="4214306" cy="549894"/>
          </a:xfrm>
          <a:prstGeom prst="rect">
            <a:avLst/>
          </a:prstGeom>
        </p:spPr>
        <p:txBody>
          <a:bodyPr lIns="0" tIns="0" rIns="0" bIns="0" rtlCol="0" anchor="t">
            <a:spAutoFit/>
          </a:bodyPr>
          <a:lstStyle/>
          <a:p>
            <a:pPr algn="r" defTabSz="1200424">
              <a:lnSpc>
                <a:spcPts val="2190"/>
              </a:lnSpc>
            </a:pPr>
            <a:r>
              <a:rPr lang="en-US" altLang="zh-TW" sz="1707" i="1" dirty="0">
                <a:solidFill>
                  <a:prstClr val="white">
                    <a:lumMod val="50000"/>
                  </a:prstClr>
                </a:solidFill>
                <a:latin typeface="微軟正黑體" panose="020B0604030504040204" pitchFamily="34" charset="-120"/>
                <a:ea typeface="微軟正黑體" panose="020B0604030504040204" pitchFamily="34" charset="-120"/>
              </a:rPr>
              <a:t>LINE ID</a:t>
            </a:r>
            <a:r>
              <a:rPr lang="zh-TW" altLang="en-US" sz="1707" i="1" dirty="0">
                <a:solidFill>
                  <a:prstClr val="white">
                    <a:lumMod val="50000"/>
                  </a:prstClr>
                </a:solidFill>
                <a:latin typeface="微軟正黑體" panose="020B0604030504040204" pitchFamily="34" charset="-120"/>
                <a:ea typeface="微軟正黑體" panose="020B0604030504040204" pitchFamily="34" charset="-120"/>
              </a:rPr>
              <a:t>：</a:t>
            </a:r>
            <a:r>
              <a:rPr lang="en-US" altLang="zh-TW" sz="1707" i="1" dirty="0" err="1">
                <a:solidFill>
                  <a:prstClr val="white">
                    <a:lumMod val="50000"/>
                  </a:prstClr>
                </a:solidFill>
                <a:latin typeface="微軟正黑體" panose="020B0604030504040204" pitchFamily="34" charset="-120"/>
                <a:ea typeface="微軟正黑體" panose="020B0604030504040204" pitchFamily="34" charset="-120"/>
              </a:rPr>
              <a:t>hongshen</a:t>
            </a:r>
            <a:endParaRPr lang="en-US" altLang="zh-TW" sz="1707" i="1" dirty="0">
              <a:solidFill>
                <a:prstClr val="white">
                  <a:lumMod val="50000"/>
                </a:prstClr>
              </a:solidFill>
              <a:latin typeface="微軟正黑體" panose="020B0604030504040204" pitchFamily="34" charset="-120"/>
              <a:ea typeface="微軟正黑體" panose="020B0604030504040204" pitchFamily="34" charset="-120"/>
            </a:endParaRPr>
          </a:p>
          <a:p>
            <a:pPr algn="r" defTabSz="1200424">
              <a:lnSpc>
                <a:spcPts val="2190"/>
              </a:lnSpc>
            </a:pPr>
            <a:r>
              <a:rPr lang="en-US" altLang="zh-TW" sz="1707" i="1" dirty="0">
                <a:solidFill>
                  <a:prstClr val="white">
                    <a:lumMod val="50000"/>
                  </a:prstClr>
                </a:solidFill>
                <a:latin typeface="微軟正黑體" panose="020B0604030504040204" pitchFamily="34" charset="-120"/>
                <a:ea typeface="微軟正黑體" panose="020B0604030504040204" pitchFamily="34" charset="-120"/>
              </a:rPr>
              <a:t>phone number</a:t>
            </a:r>
            <a:r>
              <a:rPr lang="zh-TW" altLang="en-US" sz="1707" i="1" dirty="0">
                <a:solidFill>
                  <a:prstClr val="white">
                    <a:lumMod val="50000"/>
                  </a:prstClr>
                </a:solidFill>
                <a:latin typeface="微軟正黑體" panose="020B0604030504040204" pitchFamily="34" charset="-120"/>
                <a:ea typeface="微軟正黑體" panose="020B0604030504040204" pitchFamily="34" charset="-120"/>
              </a:rPr>
              <a:t>：</a:t>
            </a:r>
            <a:r>
              <a:rPr lang="en-US" altLang="zh-TW" sz="1707" i="1" dirty="0">
                <a:solidFill>
                  <a:prstClr val="white">
                    <a:lumMod val="50000"/>
                  </a:prstClr>
                </a:solidFill>
                <a:latin typeface="微軟正黑體" panose="020B0604030504040204" pitchFamily="34" charset="-120"/>
                <a:ea typeface="微軟正黑體" panose="020B0604030504040204" pitchFamily="34" charset="-120"/>
              </a:rPr>
              <a:t>0937140686 </a:t>
            </a:r>
            <a:endParaRPr lang="en-US" sz="1565" spc="30" dirty="0">
              <a:solidFill>
                <a:prstClr val="white">
                  <a:lumMod val="50000"/>
                </a:prstClr>
              </a:solidFill>
              <a:latin typeface="Aileron"/>
              <a:ea typeface="新細明體" pitchFamily="18" charset="-120"/>
            </a:endParaRPr>
          </a:p>
        </p:txBody>
      </p:sp>
    </p:spTree>
    <p:extLst>
      <p:ext uri="{BB962C8B-B14F-4D97-AF65-F5344CB8AC3E}">
        <p14:creationId xmlns:p14="http://schemas.microsoft.com/office/powerpoint/2010/main" val="183276482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2872D19-2A10-2785-95DD-51CA675CCCD7}"/>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873575E2-F24D-5985-DAAE-338D9C04DF9B}"/>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CE3DA19A-B418-3CBF-C7EC-EBDA68EEA081}"/>
              </a:ext>
            </a:extLst>
          </p:cNvPr>
          <p:cNvSpPr txBox="1"/>
          <p:nvPr/>
        </p:nvSpPr>
        <p:spPr>
          <a:xfrm>
            <a:off x="825500" y="3068514"/>
            <a:ext cx="11785600" cy="2875086"/>
          </a:xfrm>
          <a:prstGeom prst="rect">
            <a:avLst/>
          </a:prstGeom>
        </p:spPr>
        <p:txBody>
          <a:bodyPr vert="horz" wrap="square" lIns="0" tIns="96461" rIns="0" bIns="0" rtlCol="0">
            <a:spAutoFit/>
          </a:bodyPr>
          <a:lstStyle/>
          <a:p>
            <a:pPr marL="190381">
              <a:lnSpc>
                <a:spcPct val="150000"/>
              </a:lnSpc>
              <a:spcBef>
                <a:spcPts val="660"/>
              </a:spcBef>
            </a:pPr>
            <a:r>
              <a:rPr lang="zh-TW" altLang="en-US" sz="3100" b="1" spc="-10" dirty="0">
                <a:solidFill>
                  <a:srgbClr val="C00000"/>
                </a:solidFill>
                <a:latin typeface="Microsoft YaHei"/>
                <a:cs typeface="Microsoft YaHei"/>
              </a:rPr>
              <a:t>領有使用執照</a:t>
            </a:r>
            <a:r>
              <a:rPr lang="zh-TW" altLang="en-US" sz="3100" spc="-10" dirty="0">
                <a:latin typeface="Microsoft YaHei"/>
                <a:cs typeface="Microsoft YaHei"/>
              </a:rPr>
              <a:t>之建築物原有外牆未拆除，於一樓陽臺加設鐵捲門、落地門窗或於二樓以上陽臺加窗者，</a:t>
            </a:r>
            <a:r>
              <a:rPr lang="zh-TW" altLang="en-US" sz="3100" b="1" spc="-10" dirty="0">
                <a:solidFill>
                  <a:srgbClr val="C00000"/>
                </a:solidFill>
                <a:latin typeface="Microsoft YaHei"/>
                <a:cs typeface="Microsoft YaHei"/>
              </a:rPr>
              <a:t>應拍照列管</a:t>
            </a:r>
            <a:r>
              <a:rPr lang="zh-TW" altLang="en-US" sz="3100" spc="-10" dirty="0">
                <a:latin typeface="Microsoft YaHei"/>
                <a:cs typeface="Microsoft YaHei"/>
              </a:rPr>
              <a:t>。但建造執照所載</a:t>
            </a:r>
            <a:r>
              <a:rPr lang="zh-TW" altLang="en-US" sz="3100" b="1" spc="-10" dirty="0">
                <a:solidFill>
                  <a:srgbClr val="C00000"/>
                </a:solidFill>
                <a:latin typeface="Microsoft YaHei"/>
                <a:cs typeface="Microsoft YaHei"/>
              </a:rPr>
              <a:t>發照日</a:t>
            </a:r>
            <a:r>
              <a:rPr lang="zh-TW" altLang="en-US" sz="3100" spc="-10" dirty="0">
                <a:latin typeface="Microsoft YaHei"/>
                <a:cs typeface="Microsoft YaHei"/>
              </a:rPr>
              <a:t>為民國</a:t>
            </a:r>
            <a:r>
              <a:rPr lang="zh-TW" altLang="en-US" sz="3100" b="1" spc="-10" dirty="0">
                <a:solidFill>
                  <a:srgbClr val="C00000"/>
                </a:solidFill>
                <a:latin typeface="Microsoft YaHei"/>
                <a:cs typeface="Microsoft YaHei"/>
              </a:rPr>
              <a:t>九十五年一月一日</a:t>
            </a:r>
            <a:r>
              <a:rPr lang="zh-TW" altLang="en-US" sz="3100" b="1" spc="-10" dirty="0">
                <a:solidFill>
                  <a:schemeClr val="accent1"/>
                </a:solidFill>
                <a:latin typeface="Microsoft YaHei"/>
                <a:cs typeface="Microsoft YaHei"/>
              </a:rPr>
              <a:t>以後</a:t>
            </a:r>
            <a:r>
              <a:rPr lang="zh-TW" altLang="en-US" sz="3100" spc="-10" dirty="0">
                <a:latin typeface="Microsoft YaHei"/>
                <a:cs typeface="Microsoft YaHei"/>
              </a:rPr>
              <a:t>，其</a:t>
            </a:r>
            <a:r>
              <a:rPr lang="zh-TW" altLang="en-US" sz="3100" spc="-10" dirty="0">
                <a:solidFill>
                  <a:schemeClr val="tx2">
                    <a:lumMod val="60000"/>
                    <a:lumOff val="40000"/>
                  </a:schemeClr>
                </a:solidFill>
                <a:latin typeface="Microsoft YaHei"/>
                <a:cs typeface="Microsoft YaHei"/>
              </a:rPr>
              <a:t>陽臺不計入建蔽率者，應查報拆除。</a:t>
            </a:r>
            <a:endParaRPr lang="zh-TW" altLang="en-US" sz="3100"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E69078C5-D928-FFFA-6DC3-F2F919FF9BFF}"/>
              </a:ext>
            </a:extLst>
          </p:cNvPr>
          <p:cNvSpPr>
            <a:spLocks noGrp="1"/>
          </p:cNvSpPr>
          <p:nvPr>
            <p:ph type="sldNum" sz="quarter" idx="7"/>
          </p:nvPr>
        </p:nvSpPr>
        <p:spPr/>
        <p:txBody>
          <a:bodyPr/>
          <a:lstStyle/>
          <a:p>
            <a:fld id="{B6F15528-21DE-4FAA-801E-634DDDAF4B2B}" type="slidenum">
              <a:rPr lang="en-US" altLang="zh-TW" smtClean="0"/>
              <a:t>12</a:t>
            </a:fld>
            <a:endParaRPr lang="zh-TW" altLang="en-US"/>
          </a:p>
        </p:txBody>
      </p:sp>
      <p:pic>
        <p:nvPicPr>
          <p:cNvPr id="2" name="圖片 1">
            <a:extLst>
              <a:ext uri="{FF2B5EF4-FFF2-40B4-BE49-F238E27FC236}">
                <a16:creationId xmlns="" xmlns:a16="http://schemas.microsoft.com/office/drawing/2014/main" id="{8A36561B-8807-C699-6A6C-006F0949ACF7}"/>
              </a:ext>
            </a:extLst>
          </p:cNvPr>
          <p:cNvPicPr>
            <a:picLocks noChangeAspect="1"/>
          </p:cNvPicPr>
          <p:nvPr/>
        </p:nvPicPr>
        <p:blipFill>
          <a:blip r:embed="rId2"/>
          <a:stretch>
            <a:fillRect/>
          </a:stretch>
        </p:blipFill>
        <p:spPr>
          <a:xfrm>
            <a:off x="4396560" y="6019800"/>
            <a:ext cx="4211680" cy="3158760"/>
          </a:xfrm>
          <a:prstGeom prst="rect">
            <a:avLst/>
          </a:prstGeom>
        </p:spPr>
      </p:pic>
      <p:sp>
        <p:nvSpPr>
          <p:cNvPr id="7" name="object 2">
            <a:extLst>
              <a:ext uri="{FF2B5EF4-FFF2-40B4-BE49-F238E27FC236}">
                <a16:creationId xmlns="" xmlns:a16="http://schemas.microsoft.com/office/drawing/2014/main" id="{145EE560-86F7-C3D5-1F7C-3FDA67EF931F}"/>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172586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68D8048-1B13-E495-E358-579DBF124C6F}"/>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17B36C8A-3FBA-AA85-2562-7683E3C6B44B}"/>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1214FB1E-F8F3-AAE0-B0D1-15D84771BC84}"/>
              </a:ext>
            </a:extLst>
          </p:cNvPr>
          <p:cNvSpPr txBox="1"/>
          <p:nvPr/>
        </p:nvSpPr>
        <p:spPr>
          <a:xfrm>
            <a:off x="825500" y="2963993"/>
            <a:ext cx="11785600" cy="3342459"/>
          </a:xfrm>
          <a:prstGeom prst="rect">
            <a:avLst/>
          </a:prstGeom>
        </p:spPr>
        <p:txBody>
          <a:bodyPr vert="horz" wrap="square" lIns="0" tIns="96461" rIns="0" bIns="0" rtlCol="0">
            <a:spAutoFit/>
          </a:bodyPr>
          <a:lstStyle/>
          <a:p>
            <a:pPr marL="190381">
              <a:lnSpc>
                <a:spcPct val="150000"/>
              </a:lnSpc>
              <a:spcBef>
                <a:spcPts val="660"/>
              </a:spcBef>
            </a:pPr>
            <a:r>
              <a:rPr lang="zh-TW" altLang="en-US" sz="2800" spc="-10" dirty="0">
                <a:latin typeface="Microsoft YaHei"/>
                <a:cs typeface="Microsoft YaHei"/>
              </a:rPr>
              <a:t>建築物</a:t>
            </a:r>
            <a:r>
              <a:rPr lang="zh-TW" altLang="en-US" sz="2800" spc="-10" dirty="0">
                <a:solidFill>
                  <a:srgbClr val="FF0000"/>
                </a:solidFill>
                <a:latin typeface="Microsoft YaHei"/>
                <a:cs typeface="Microsoft YaHei"/>
              </a:rPr>
              <a:t>依法留設</a:t>
            </a:r>
            <a:r>
              <a:rPr lang="zh-TW" altLang="en-US" sz="2800" spc="-10" dirty="0">
                <a:latin typeface="Microsoft YaHei"/>
                <a:cs typeface="Microsoft YaHei"/>
              </a:rPr>
              <a:t>之窗口、陽臺，裝設透空率在百分之七十以上之欄柵式鐵鋁窗，其</a:t>
            </a:r>
            <a:r>
              <a:rPr lang="zh-TW" altLang="en-US" sz="2800" spc="-10" dirty="0">
                <a:solidFill>
                  <a:srgbClr val="FF0000"/>
                </a:solidFill>
                <a:latin typeface="Microsoft YaHei"/>
                <a:cs typeface="Microsoft YaHei"/>
              </a:rPr>
              <a:t>突出外牆面未超過十公分</a:t>
            </a:r>
            <a:r>
              <a:rPr lang="zh-TW" altLang="en-US" sz="2800" spc="-10" dirty="0">
                <a:latin typeface="Microsoft YaHei"/>
                <a:cs typeface="Microsoft YaHei"/>
              </a:rPr>
              <a:t>、面臨道路或基地內通路，且</a:t>
            </a:r>
            <a:r>
              <a:rPr lang="zh-TW" altLang="en-US" sz="2800" b="1" spc="-10" dirty="0">
                <a:solidFill>
                  <a:srgbClr val="C00000"/>
                </a:solidFill>
                <a:latin typeface="Microsoft YaHei"/>
                <a:cs typeface="Microsoft YaHei"/>
              </a:rPr>
              <a:t>留設有效開口</a:t>
            </a:r>
            <a:r>
              <a:rPr lang="zh-TW" altLang="en-US" sz="2800" spc="-10" dirty="0">
                <a:latin typeface="Microsoft YaHei"/>
                <a:cs typeface="Microsoft YaHei"/>
              </a:rPr>
              <a:t>而</a:t>
            </a:r>
            <a:r>
              <a:rPr lang="zh-TW" altLang="en-US" sz="2800" b="1" spc="-10" dirty="0">
                <a:solidFill>
                  <a:schemeClr val="tx2">
                    <a:lumMod val="60000"/>
                    <a:lumOff val="40000"/>
                  </a:schemeClr>
                </a:solidFill>
                <a:latin typeface="Microsoft YaHei"/>
                <a:cs typeface="Microsoft YaHei"/>
              </a:rPr>
              <a:t>未上鎖者</a:t>
            </a:r>
            <a:r>
              <a:rPr lang="zh-TW" altLang="en-US" sz="2800" spc="-10" dirty="0">
                <a:latin typeface="Microsoft YaHei"/>
                <a:cs typeface="Microsoft YaHei"/>
              </a:rPr>
              <a:t>，</a:t>
            </a:r>
            <a:r>
              <a:rPr lang="zh-TW" altLang="en-US" sz="2800" b="1" spc="-10" dirty="0">
                <a:solidFill>
                  <a:srgbClr val="C00000"/>
                </a:solidFill>
                <a:latin typeface="Microsoft YaHei"/>
                <a:cs typeface="Microsoft YaHei"/>
              </a:rPr>
              <a:t>應拍照列管</a:t>
            </a:r>
            <a:r>
              <a:rPr lang="zh-TW" altLang="en-US" sz="2800" spc="-10" dirty="0">
                <a:latin typeface="Microsoft YaHei"/>
                <a:cs typeface="Microsoft YaHei"/>
              </a:rPr>
              <a:t>。</a:t>
            </a:r>
          </a:p>
          <a:p>
            <a:pPr marL="190381">
              <a:lnSpc>
                <a:spcPct val="150000"/>
              </a:lnSpc>
              <a:spcBef>
                <a:spcPts val="660"/>
              </a:spcBef>
            </a:pPr>
            <a:r>
              <a:rPr lang="zh-TW" altLang="en-US" sz="2800" spc="-10" dirty="0">
                <a:latin typeface="Microsoft YaHei"/>
                <a:cs typeface="Microsoft YaHei"/>
              </a:rPr>
              <a:t>前項</a:t>
            </a:r>
            <a:r>
              <a:rPr lang="zh-TW" altLang="en-US" sz="2800" b="1" spc="-10" dirty="0">
                <a:solidFill>
                  <a:srgbClr val="C00000"/>
                </a:solidFill>
                <a:latin typeface="Microsoft YaHei"/>
                <a:cs typeface="Microsoft YaHei"/>
              </a:rPr>
              <a:t>有效開口</a:t>
            </a:r>
            <a:r>
              <a:rPr lang="zh-TW" altLang="en-US" sz="2800" spc="-10" dirty="0">
                <a:latin typeface="Microsoft YaHei"/>
                <a:cs typeface="Microsoft YaHei"/>
              </a:rPr>
              <a:t>為</a:t>
            </a:r>
            <a:r>
              <a:rPr lang="zh-TW" altLang="en-US" sz="2800" b="1" spc="-10" dirty="0">
                <a:solidFill>
                  <a:schemeClr val="tx2">
                    <a:lumMod val="60000"/>
                    <a:lumOff val="40000"/>
                  </a:schemeClr>
                </a:solidFill>
                <a:latin typeface="Microsoft YaHei"/>
                <a:cs typeface="Microsoft YaHei"/>
              </a:rPr>
              <a:t>淨高一百二十公分以上</a:t>
            </a:r>
            <a:r>
              <a:rPr lang="zh-TW" altLang="en-US" sz="2800" spc="-10" dirty="0">
                <a:latin typeface="Microsoft YaHei"/>
                <a:cs typeface="Microsoft YaHei"/>
              </a:rPr>
              <a:t>、</a:t>
            </a:r>
            <a:r>
              <a:rPr lang="zh-TW" altLang="en-US" sz="2800" b="1" spc="-10" dirty="0">
                <a:solidFill>
                  <a:schemeClr val="tx2">
                    <a:lumMod val="60000"/>
                    <a:lumOff val="40000"/>
                  </a:schemeClr>
                </a:solidFill>
                <a:latin typeface="Microsoft YaHei"/>
                <a:cs typeface="Microsoft YaHei"/>
              </a:rPr>
              <a:t>淨寬七十五公分以上</a:t>
            </a:r>
            <a:r>
              <a:rPr lang="zh-TW" altLang="en-US" sz="2800" spc="-10" dirty="0">
                <a:latin typeface="Microsoft YaHei"/>
                <a:cs typeface="Microsoft YaHei"/>
              </a:rPr>
              <a:t>或內切</a:t>
            </a:r>
            <a:r>
              <a:rPr lang="zh-TW" altLang="en-US" sz="2800" b="1" spc="-10" dirty="0">
                <a:solidFill>
                  <a:schemeClr val="tx2">
                    <a:lumMod val="60000"/>
                    <a:lumOff val="40000"/>
                  </a:schemeClr>
                </a:solidFill>
                <a:latin typeface="Microsoft YaHei"/>
                <a:cs typeface="Microsoft YaHei"/>
              </a:rPr>
              <a:t>直徑一百公分以上之開口或圓孔</a:t>
            </a:r>
            <a:r>
              <a:rPr lang="zh-TW" altLang="en-US" sz="2800" spc="-10" dirty="0">
                <a:latin typeface="Microsoft YaHei"/>
                <a:cs typeface="Microsoft YaHei"/>
              </a:rPr>
              <a:t>。</a:t>
            </a:r>
            <a:endParaRPr lang="zh-TW" altLang="en-US" sz="28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74081F46-DA6A-2388-2527-18F806A8917B}"/>
              </a:ext>
            </a:extLst>
          </p:cNvPr>
          <p:cNvSpPr>
            <a:spLocks noGrp="1"/>
          </p:cNvSpPr>
          <p:nvPr>
            <p:ph type="sldNum" sz="quarter" idx="7"/>
          </p:nvPr>
        </p:nvSpPr>
        <p:spPr/>
        <p:txBody>
          <a:bodyPr/>
          <a:lstStyle/>
          <a:p>
            <a:fld id="{B6F15528-21DE-4FAA-801E-634DDDAF4B2B}" type="slidenum">
              <a:rPr lang="en-US" altLang="zh-TW" smtClean="0"/>
              <a:t>13</a:t>
            </a:fld>
            <a:endParaRPr lang="zh-TW" altLang="en-US"/>
          </a:p>
        </p:txBody>
      </p:sp>
      <p:sp>
        <p:nvSpPr>
          <p:cNvPr id="8" name="object 5">
            <a:extLst>
              <a:ext uri="{FF2B5EF4-FFF2-40B4-BE49-F238E27FC236}">
                <a16:creationId xmlns="" xmlns:a16="http://schemas.microsoft.com/office/drawing/2014/main" id="{768B8B45-5BB4-520A-BFAB-637EA883D007}"/>
              </a:ext>
            </a:extLst>
          </p:cNvPr>
          <p:cNvSpPr txBox="1"/>
          <p:nvPr/>
        </p:nvSpPr>
        <p:spPr>
          <a:xfrm>
            <a:off x="4547570" y="8665679"/>
            <a:ext cx="2107230" cy="405180"/>
          </a:xfrm>
          <a:prstGeom prst="rect">
            <a:avLst/>
          </a:prstGeom>
        </p:spPr>
        <p:txBody>
          <a:bodyPr vert="horz" wrap="square" lIns="0" tIns="96461" rIns="0" bIns="0" rtlCol="0">
            <a:spAutoFit/>
          </a:bodyPr>
          <a:lstStyle/>
          <a:p>
            <a:pPr marL="533281" indent="-342900" algn="ctr">
              <a:spcBef>
                <a:spcPts val="660"/>
              </a:spcBef>
              <a:buFont typeface="Arial" panose="020B0604020202020204" pitchFamily="34" charset="0"/>
              <a:buChar char="•"/>
            </a:pPr>
            <a:r>
              <a:rPr lang="zh-TW" altLang="en-US" sz="20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違建查報案例</a:t>
            </a:r>
            <a:endParaRPr lang="zh-TW" altLang="en-US" sz="2000"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0" name="object 5">
            <a:extLst>
              <a:ext uri="{FF2B5EF4-FFF2-40B4-BE49-F238E27FC236}">
                <a16:creationId xmlns="" xmlns:a16="http://schemas.microsoft.com/office/drawing/2014/main" id="{84758E9C-ED01-94C4-77FC-A62AA6C6171A}"/>
              </a:ext>
            </a:extLst>
          </p:cNvPr>
          <p:cNvSpPr txBox="1"/>
          <p:nvPr/>
        </p:nvSpPr>
        <p:spPr>
          <a:xfrm>
            <a:off x="10338770" y="8665993"/>
            <a:ext cx="2107230" cy="405180"/>
          </a:xfrm>
          <a:prstGeom prst="rect">
            <a:avLst/>
          </a:prstGeom>
        </p:spPr>
        <p:txBody>
          <a:bodyPr vert="horz" wrap="square" lIns="0" tIns="96461" rIns="0" bIns="0" rtlCol="0">
            <a:spAutoFit/>
          </a:bodyPr>
          <a:lstStyle/>
          <a:p>
            <a:pPr marL="533281" indent="-342900" algn="ctr">
              <a:spcBef>
                <a:spcPts val="660"/>
              </a:spcBef>
              <a:buFont typeface="Arial" panose="020B0604020202020204" pitchFamily="34" charset="0"/>
              <a:buChar char="•"/>
            </a:pPr>
            <a:r>
              <a:rPr lang="zh-TW" altLang="en-US" sz="20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違建拆除案例</a:t>
            </a:r>
            <a:endParaRPr lang="zh-TW" altLang="en-US" sz="2000"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2" name="object 2">
            <a:extLst>
              <a:ext uri="{FF2B5EF4-FFF2-40B4-BE49-F238E27FC236}">
                <a16:creationId xmlns="" xmlns:a16="http://schemas.microsoft.com/office/drawing/2014/main" id="{FBE8966E-6E4A-A7A4-AF20-EAFFD2FEE516}"/>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pic>
        <p:nvPicPr>
          <p:cNvPr id="4" name="圖片 3">
            <a:extLst>
              <a:ext uri="{FF2B5EF4-FFF2-40B4-BE49-F238E27FC236}">
                <a16:creationId xmlns="" xmlns:a16="http://schemas.microsoft.com/office/drawing/2014/main" id="{DD7812D4-3274-78F5-D76A-9BEDD508716C}"/>
              </a:ext>
            </a:extLst>
          </p:cNvPr>
          <p:cNvPicPr>
            <a:picLocks noChangeAspect="1"/>
          </p:cNvPicPr>
          <p:nvPr/>
        </p:nvPicPr>
        <p:blipFill>
          <a:blip r:embed="rId2"/>
          <a:srcRect l="4882" t="35425" r="52344" b="18897"/>
          <a:stretch>
            <a:fillRect/>
          </a:stretch>
        </p:blipFill>
        <p:spPr>
          <a:xfrm>
            <a:off x="1059688" y="6985218"/>
            <a:ext cx="3507486" cy="2107581"/>
          </a:xfrm>
          <a:prstGeom prst="rect">
            <a:avLst/>
          </a:prstGeom>
        </p:spPr>
      </p:pic>
      <p:pic>
        <p:nvPicPr>
          <p:cNvPr id="7" name="圖片 6">
            <a:extLst>
              <a:ext uri="{FF2B5EF4-FFF2-40B4-BE49-F238E27FC236}">
                <a16:creationId xmlns="" xmlns:a16="http://schemas.microsoft.com/office/drawing/2014/main" id="{D20D6C24-46A9-2854-6E9B-6B2A9A03CAEA}"/>
              </a:ext>
            </a:extLst>
          </p:cNvPr>
          <p:cNvPicPr>
            <a:picLocks noChangeAspect="1"/>
          </p:cNvPicPr>
          <p:nvPr/>
        </p:nvPicPr>
        <p:blipFill>
          <a:blip r:embed="rId2"/>
          <a:srcRect l="50651" t="35109" r="6575" b="19213"/>
          <a:stretch>
            <a:fillRect/>
          </a:stretch>
        </p:blipFill>
        <p:spPr>
          <a:xfrm>
            <a:off x="6831284" y="6985218"/>
            <a:ext cx="3507486" cy="2107581"/>
          </a:xfrm>
          <a:prstGeom prst="rect">
            <a:avLst/>
          </a:prstGeom>
        </p:spPr>
      </p:pic>
    </p:spTree>
    <p:extLst>
      <p:ext uri="{BB962C8B-B14F-4D97-AF65-F5344CB8AC3E}">
        <p14:creationId xmlns:p14="http://schemas.microsoft.com/office/powerpoint/2010/main" val="1236695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C9C74CFA-9792-F937-C818-2E9A688C32F0}"/>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8E52B447-97D8-60B9-8C74-2F1E38BFD8C7}"/>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BDFC1212-044F-8B0B-E932-4F9747427C18}"/>
              </a:ext>
            </a:extLst>
          </p:cNvPr>
          <p:cNvSpPr txBox="1"/>
          <p:nvPr/>
        </p:nvSpPr>
        <p:spPr>
          <a:xfrm>
            <a:off x="825500" y="2963993"/>
            <a:ext cx="11785600" cy="2964855"/>
          </a:xfrm>
          <a:prstGeom prst="rect">
            <a:avLst/>
          </a:prstGeom>
        </p:spPr>
        <p:txBody>
          <a:bodyPr vert="horz" wrap="square" lIns="0" tIns="96461" rIns="0" bIns="0" rtlCol="0">
            <a:spAutoFit/>
          </a:bodyPr>
          <a:lstStyle/>
          <a:p>
            <a:pPr marL="190381">
              <a:lnSpc>
                <a:spcPct val="150000"/>
              </a:lnSpc>
              <a:spcBef>
                <a:spcPts val="660"/>
              </a:spcBef>
            </a:pPr>
            <a:r>
              <a:rPr lang="zh-TW" altLang="en-US" sz="3100" spc="-10" dirty="0">
                <a:latin typeface="Microsoft YaHei"/>
                <a:cs typeface="Microsoft YaHei"/>
              </a:rPr>
              <a:t>合法建築物</a:t>
            </a:r>
            <a:r>
              <a:rPr lang="zh-TW" altLang="en-US" sz="3100" b="1" spc="-10" dirty="0">
                <a:solidFill>
                  <a:srgbClr val="C00000"/>
                </a:solidFill>
                <a:latin typeface="Microsoft YaHei"/>
                <a:cs typeface="Microsoft YaHei"/>
              </a:rPr>
              <a:t>外牆</a:t>
            </a:r>
            <a:r>
              <a:rPr lang="zh-TW" altLang="en-US" sz="3100" spc="-10" dirty="0">
                <a:latin typeface="Microsoft YaHei"/>
                <a:cs typeface="Microsoft YaHei"/>
              </a:rPr>
              <a:t>，以</a:t>
            </a:r>
            <a:r>
              <a:rPr lang="zh-TW" altLang="en-US" sz="3100" b="1" spc="-10" dirty="0">
                <a:solidFill>
                  <a:schemeClr val="tx2">
                    <a:lumMod val="60000"/>
                    <a:lumOff val="40000"/>
                  </a:schemeClr>
                </a:solidFill>
                <a:latin typeface="Microsoft YaHei"/>
                <a:cs typeface="Microsoft YaHei"/>
              </a:rPr>
              <a:t>非永久性建材</a:t>
            </a:r>
            <a:r>
              <a:rPr lang="zh-TW" altLang="en-US" sz="3100" spc="-10" dirty="0">
                <a:latin typeface="Microsoft YaHei"/>
                <a:cs typeface="Microsoft YaHei"/>
              </a:rPr>
              <a:t>搭設之</a:t>
            </a:r>
            <a:r>
              <a:rPr lang="zh-TW" altLang="en-US" sz="3100" b="1" spc="-10" dirty="0">
                <a:solidFill>
                  <a:srgbClr val="C00000"/>
                </a:solidFill>
                <a:latin typeface="Microsoft YaHei"/>
                <a:cs typeface="Microsoft YaHei"/>
              </a:rPr>
              <a:t>雨遮</a:t>
            </a:r>
            <a:r>
              <a:rPr lang="zh-TW" altLang="en-US" sz="3100" spc="-10" dirty="0">
                <a:latin typeface="Microsoft YaHei"/>
                <a:cs typeface="Microsoft YaHei"/>
              </a:rPr>
              <a:t>或</a:t>
            </a:r>
            <a:r>
              <a:rPr lang="zh-TW" altLang="en-US" sz="3100" b="1" spc="-10" dirty="0">
                <a:solidFill>
                  <a:srgbClr val="C00000"/>
                </a:solidFill>
                <a:latin typeface="Microsoft YaHei"/>
                <a:cs typeface="Microsoft YaHei"/>
              </a:rPr>
              <a:t>遮陽板</a:t>
            </a:r>
            <a:r>
              <a:rPr lang="zh-TW" altLang="en-US" sz="3100" spc="-10" dirty="0">
                <a:latin typeface="Microsoft YaHei"/>
                <a:cs typeface="Microsoft YaHei"/>
              </a:rPr>
              <a:t>，其淨深</a:t>
            </a:r>
            <a:r>
              <a:rPr lang="zh-TW" altLang="en-US" sz="3100" b="1" spc="-10" dirty="0">
                <a:solidFill>
                  <a:srgbClr val="C00000"/>
                </a:solidFill>
                <a:latin typeface="Microsoft YaHei"/>
                <a:cs typeface="Microsoft YaHei"/>
              </a:rPr>
              <a:t>一樓未超過</a:t>
            </a:r>
            <a:r>
              <a:rPr lang="zh-TW" altLang="en-US" sz="3100" b="1" spc="-10" dirty="0">
                <a:solidFill>
                  <a:schemeClr val="tx2">
                    <a:lumMod val="60000"/>
                    <a:lumOff val="40000"/>
                  </a:schemeClr>
                </a:solidFill>
                <a:latin typeface="Microsoft YaHei"/>
                <a:cs typeface="Microsoft YaHei"/>
              </a:rPr>
              <a:t>九十公分</a:t>
            </a:r>
            <a:r>
              <a:rPr lang="zh-TW" altLang="en-US" sz="3100" spc="-10" dirty="0">
                <a:latin typeface="Microsoft YaHei"/>
                <a:cs typeface="Microsoft YaHei"/>
              </a:rPr>
              <a:t>、</a:t>
            </a:r>
            <a:r>
              <a:rPr lang="zh-TW" altLang="en-US" sz="3100" b="1" spc="-10" dirty="0">
                <a:solidFill>
                  <a:srgbClr val="C00000"/>
                </a:solidFill>
                <a:latin typeface="Microsoft YaHei"/>
                <a:cs typeface="Microsoft YaHei"/>
              </a:rPr>
              <a:t>二樓以上</a:t>
            </a:r>
            <a:r>
              <a:rPr lang="zh-TW" altLang="en-US" sz="3100" b="1" spc="-10" dirty="0">
                <a:solidFill>
                  <a:schemeClr val="tx2">
                    <a:lumMod val="60000"/>
                    <a:lumOff val="40000"/>
                  </a:schemeClr>
                </a:solidFill>
                <a:latin typeface="Microsoft YaHei"/>
                <a:cs typeface="Microsoft YaHei"/>
              </a:rPr>
              <a:t>未超過六十公分</a:t>
            </a:r>
            <a:r>
              <a:rPr lang="zh-TW" altLang="en-US" sz="3100" spc="-10" dirty="0">
                <a:latin typeface="Microsoft YaHei"/>
                <a:cs typeface="Microsoft YaHei"/>
              </a:rPr>
              <a:t>或</a:t>
            </a:r>
            <a:r>
              <a:rPr lang="zh-TW" altLang="en-US" sz="3100" b="1" spc="-10" dirty="0">
                <a:solidFill>
                  <a:srgbClr val="C00000"/>
                </a:solidFill>
                <a:latin typeface="Microsoft YaHei"/>
                <a:cs typeface="Microsoft YaHei"/>
              </a:rPr>
              <a:t>位於防火間隔（巷）未超過六十公分</a:t>
            </a:r>
            <a:r>
              <a:rPr lang="zh-TW" altLang="en-US" sz="3100" spc="-10" dirty="0">
                <a:latin typeface="Microsoft YaHei"/>
                <a:cs typeface="Microsoft YaHei"/>
              </a:rPr>
              <a:t>，且不超過各樓層之高度者，</a:t>
            </a:r>
            <a:r>
              <a:rPr lang="zh-TW" altLang="en-US" sz="3100" b="1" spc="-10" dirty="0">
                <a:solidFill>
                  <a:srgbClr val="C00000"/>
                </a:solidFill>
                <a:latin typeface="Microsoft YaHei"/>
                <a:cs typeface="Microsoft YaHei"/>
              </a:rPr>
              <a:t>應拍照列管</a:t>
            </a:r>
            <a:r>
              <a:rPr lang="zh-TW" altLang="en-US" sz="3100" spc="-10" dirty="0">
                <a:latin typeface="Microsoft YaHei"/>
                <a:cs typeface="Microsoft YaHei"/>
              </a:rPr>
              <a:t>。</a:t>
            </a:r>
          </a:p>
          <a:p>
            <a:pPr marL="190381">
              <a:lnSpc>
                <a:spcPct val="150000"/>
              </a:lnSpc>
              <a:spcBef>
                <a:spcPts val="660"/>
              </a:spcBef>
            </a:pPr>
            <a:r>
              <a:rPr lang="zh-TW" altLang="en-US" sz="3100" spc="-10" dirty="0">
                <a:latin typeface="Microsoft YaHei"/>
                <a:cs typeface="Microsoft YaHei"/>
              </a:rPr>
              <a:t>前項尺寸以法定雨遮或遮陽板之規定</a:t>
            </a:r>
            <a:r>
              <a:rPr lang="zh-TW" altLang="en-US" sz="3100" b="1" spc="-10" dirty="0">
                <a:solidFill>
                  <a:schemeClr val="tx2">
                    <a:lumMod val="60000"/>
                    <a:lumOff val="40000"/>
                  </a:schemeClr>
                </a:solidFill>
                <a:latin typeface="Microsoft YaHei"/>
                <a:cs typeface="Microsoft YaHei"/>
              </a:rPr>
              <a:t>外緣突出之水平距離計算</a:t>
            </a:r>
            <a:r>
              <a:rPr lang="zh-TW" altLang="en-US" sz="3100" spc="-10" dirty="0">
                <a:latin typeface="Microsoft YaHei"/>
                <a:cs typeface="Microsoft YaHei"/>
              </a:rPr>
              <a:t>。</a:t>
            </a:r>
            <a:endParaRPr lang="zh-TW" altLang="en-US" sz="31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68E80D9F-37AB-97BB-7109-8F407AA59363}"/>
              </a:ext>
            </a:extLst>
          </p:cNvPr>
          <p:cNvSpPr>
            <a:spLocks noGrp="1"/>
          </p:cNvSpPr>
          <p:nvPr>
            <p:ph type="sldNum" sz="quarter" idx="7"/>
          </p:nvPr>
        </p:nvSpPr>
        <p:spPr/>
        <p:txBody>
          <a:bodyPr/>
          <a:lstStyle/>
          <a:p>
            <a:fld id="{B6F15528-21DE-4FAA-801E-634DDDAF4B2B}" type="slidenum">
              <a:rPr lang="en-US" altLang="zh-TW" smtClean="0"/>
              <a:t>14</a:t>
            </a:fld>
            <a:endParaRPr lang="zh-TW" altLang="en-US"/>
          </a:p>
        </p:txBody>
      </p:sp>
      <p:pic>
        <p:nvPicPr>
          <p:cNvPr id="7" name="圖片 6">
            <a:extLst>
              <a:ext uri="{FF2B5EF4-FFF2-40B4-BE49-F238E27FC236}">
                <a16:creationId xmlns="" xmlns:a16="http://schemas.microsoft.com/office/drawing/2014/main" id="{57740550-B4B1-67EE-7D44-425ED2C90DE7}"/>
              </a:ext>
            </a:extLst>
          </p:cNvPr>
          <p:cNvPicPr>
            <a:picLocks noChangeAspect="1"/>
          </p:cNvPicPr>
          <p:nvPr/>
        </p:nvPicPr>
        <p:blipFill>
          <a:blip r:embed="rId3"/>
          <a:srcRect b="13370"/>
          <a:stretch>
            <a:fillRect/>
          </a:stretch>
        </p:blipFill>
        <p:spPr>
          <a:xfrm>
            <a:off x="1572767" y="6481482"/>
            <a:ext cx="4472433" cy="2808966"/>
          </a:xfrm>
          <a:prstGeom prst="rect">
            <a:avLst/>
          </a:prstGeom>
        </p:spPr>
      </p:pic>
      <p:pic>
        <p:nvPicPr>
          <p:cNvPr id="8" name="圖片 7">
            <a:extLst>
              <a:ext uri="{FF2B5EF4-FFF2-40B4-BE49-F238E27FC236}">
                <a16:creationId xmlns="" xmlns:a16="http://schemas.microsoft.com/office/drawing/2014/main" id="{340089DC-D9DF-D705-1CF3-083ED5B55BBE}"/>
              </a:ext>
            </a:extLst>
          </p:cNvPr>
          <p:cNvPicPr>
            <a:picLocks noChangeAspect="1"/>
          </p:cNvPicPr>
          <p:nvPr/>
        </p:nvPicPr>
        <p:blipFill>
          <a:blip r:embed="rId4"/>
          <a:srcRect b="39261"/>
          <a:stretch>
            <a:fillRect/>
          </a:stretch>
        </p:blipFill>
        <p:spPr>
          <a:xfrm>
            <a:off x="6815329" y="6481482"/>
            <a:ext cx="4624707" cy="2808966"/>
          </a:xfrm>
          <a:prstGeom prst="rect">
            <a:avLst/>
          </a:prstGeom>
        </p:spPr>
      </p:pic>
      <p:sp>
        <p:nvSpPr>
          <p:cNvPr id="2" name="object 2">
            <a:extLst>
              <a:ext uri="{FF2B5EF4-FFF2-40B4-BE49-F238E27FC236}">
                <a16:creationId xmlns="" xmlns:a16="http://schemas.microsoft.com/office/drawing/2014/main" id="{3D777429-0036-4B25-A9BA-672E33E150E5}"/>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123024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1527865-E4DB-FCDA-A572-A376EF31BB72}"/>
            </a:ext>
          </a:extLst>
        </p:cNvPr>
        <p:cNvGrpSpPr/>
        <p:nvPr/>
      </p:nvGrpSpPr>
      <p:grpSpPr>
        <a:xfrm>
          <a:off x="0" y="0"/>
          <a:ext cx="0" cy="0"/>
          <a:chOff x="0" y="0"/>
          <a:chExt cx="0" cy="0"/>
        </a:xfrm>
      </p:grpSpPr>
      <p:sp>
        <p:nvSpPr>
          <p:cNvPr id="22" name="矩形: 圓角 21">
            <a:extLst>
              <a:ext uri="{FF2B5EF4-FFF2-40B4-BE49-F238E27FC236}">
                <a16:creationId xmlns="" xmlns:a16="http://schemas.microsoft.com/office/drawing/2014/main" id="{5F9E100A-C8FA-7244-376F-9E4990683969}"/>
              </a:ext>
            </a:extLst>
          </p:cNvPr>
          <p:cNvSpPr>
            <a:spLocks/>
          </p:cNvSpPr>
          <p:nvPr/>
        </p:nvSpPr>
        <p:spPr>
          <a:xfrm>
            <a:off x="346637" y="4934029"/>
            <a:ext cx="683829" cy="2638392"/>
          </a:xfrm>
          <a:prstGeom prst="roundRect">
            <a:avLst/>
          </a:prstGeom>
          <a:solidFill>
            <a:schemeClr val="bg1">
              <a:lumMod val="7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17" name="矩形: 圓角 16">
            <a:extLst>
              <a:ext uri="{FF2B5EF4-FFF2-40B4-BE49-F238E27FC236}">
                <a16:creationId xmlns="" xmlns:a16="http://schemas.microsoft.com/office/drawing/2014/main" id="{8731422F-FB76-1DBD-EE2B-E02EA2E790EA}"/>
              </a:ext>
            </a:extLst>
          </p:cNvPr>
          <p:cNvSpPr/>
          <p:nvPr/>
        </p:nvSpPr>
        <p:spPr>
          <a:xfrm>
            <a:off x="7309876" y="3145247"/>
            <a:ext cx="4807417" cy="2825793"/>
          </a:xfrm>
          <a:prstGeom prst="roundRect">
            <a:avLst/>
          </a:prstGeom>
          <a:solidFill>
            <a:schemeClr val="accent4">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r>
              <a:rPr lang="en-US" altLang="zh-TW"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a:t>
            </a:r>
            <a:r>
              <a:rPr lang="zh-TW" altLang="en-US"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高度</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在</a:t>
            </a:r>
            <a:r>
              <a:rPr lang="zh-TW" altLang="en-US" b="1" dirty="0">
                <a:solidFill>
                  <a:srgbClr val="C00000"/>
                </a:solidFill>
                <a:latin typeface="微軟正黑體" panose="020B0604030504040204" pitchFamily="34" charset="-120"/>
                <a:ea typeface="微軟正黑體" panose="020B0604030504040204" pitchFamily="34" charset="-120"/>
                <a:cs typeface="Microsoft YaHei"/>
              </a:rPr>
              <a:t>三公尺</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以下或低於該樓層高度。</a:t>
            </a:r>
          </a:p>
          <a:p>
            <a:pPr marL="1344613" indent="-806450">
              <a:lnSpc>
                <a:spcPct val="150000"/>
              </a:lnSpc>
              <a:spcBef>
                <a:spcPts val="660"/>
              </a:spcBef>
              <a:buFont typeface="+mj-ea"/>
              <a:buAutoNum type="ea1ChtPeriod"/>
            </a:pP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每戶</a:t>
            </a:r>
            <a:r>
              <a:rPr lang="zh-TW" altLang="en-US"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搭設面積</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與第六點雨遮或遮陽板規定面積及既存違建面積，合併計算在</a:t>
            </a:r>
            <a:r>
              <a:rPr lang="zh-TW" altLang="en-US" b="1" dirty="0">
                <a:solidFill>
                  <a:srgbClr val="C00000"/>
                </a:solidFill>
                <a:latin typeface="微軟正黑體" panose="020B0604030504040204" pitchFamily="34" charset="-120"/>
                <a:ea typeface="微軟正黑體" panose="020B0604030504040204" pitchFamily="34" charset="-120"/>
                <a:cs typeface="Microsoft YaHei"/>
              </a:rPr>
              <a:t>三十平方公尺</a:t>
            </a:r>
            <a:r>
              <a:rPr lang="zh-TW" altLang="en-US"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以下</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p>
        </p:txBody>
      </p:sp>
      <p:sp>
        <p:nvSpPr>
          <p:cNvPr id="15" name="矩形: 圓角 14">
            <a:extLst>
              <a:ext uri="{FF2B5EF4-FFF2-40B4-BE49-F238E27FC236}">
                <a16:creationId xmlns="" xmlns:a16="http://schemas.microsoft.com/office/drawing/2014/main" id="{C4F30504-9F9C-CFEE-2C1D-7C00C033396B}"/>
              </a:ext>
            </a:extLst>
          </p:cNvPr>
          <p:cNvSpPr/>
          <p:nvPr/>
        </p:nvSpPr>
        <p:spPr>
          <a:xfrm>
            <a:off x="3733801" y="3162299"/>
            <a:ext cx="3074052" cy="5908560"/>
          </a:xfrm>
          <a:prstGeom prst="roundRect">
            <a:avLst/>
          </a:prstGeom>
          <a:solidFill>
            <a:schemeClr val="bg1">
              <a:lumMod val="7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3" name="object 3">
            <a:extLst>
              <a:ext uri="{FF2B5EF4-FFF2-40B4-BE49-F238E27FC236}">
                <a16:creationId xmlns="" xmlns:a16="http://schemas.microsoft.com/office/drawing/2014/main" id="{08760D4C-AE46-4E1A-7353-43EFCDF47C09}"/>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4" name="object 4">
            <a:extLst>
              <a:ext uri="{FF2B5EF4-FFF2-40B4-BE49-F238E27FC236}">
                <a16:creationId xmlns="" xmlns:a16="http://schemas.microsoft.com/office/drawing/2014/main" id="{72A81DAF-B332-F458-CEC9-E8F922F4BC40}"/>
              </a:ext>
            </a:extLst>
          </p:cNvPr>
          <p:cNvSpPr txBox="1"/>
          <p:nvPr/>
        </p:nvSpPr>
        <p:spPr>
          <a:xfrm>
            <a:off x="393700" y="3145248"/>
            <a:ext cx="249554" cy="345607"/>
          </a:xfrm>
          <a:prstGeom prst="rect">
            <a:avLst/>
          </a:prstGeom>
        </p:spPr>
        <p:txBody>
          <a:bodyPr vert="horz" wrap="square" lIns="0" tIns="17145" rIns="0" bIns="0" rtlCol="0">
            <a:spAutoFit/>
          </a:bodyPr>
          <a:lstStyle/>
          <a:p>
            <a:pPr marL="12699">
              <a:spcBef>
                <a:spcPts val="135"/>
              </a:spcBef>
            </a:pPr>
            <a:r>
              <a:rPr sz="2100" spc="26" dirty="0">
                <a:solidFill>
                  <a:srgbClr val="5C86B9"/>
                </a:solidFill>
                <a:latin typeface="Arial Unicode MS"/>
                <a:cs typeface="Arial Unicode MS"/>
              </a:rPr>
              <a:t>✤</a:t>
            </a:r>
            <a:endParaRPr sz="2100">
              <a:latin typeface="Arial Unicode MS"/>
              <a:cs typeface="Arial Unicode MS"/>
            </a:endParaRPr>
          </a:p>
        </p:txBody>
      </p:sp>
      <p:sp>
        <p:nvSpPr>
          <p:cNvPr id="6" name="投影片編號版面配置區 5">
            <a:extLst>
              <a:ext uri="{FF2B5EF4-FFF2-40B4-BE49-F238E27FC236}">
                <a16:creationId xmlns="" xmlns:a16="http://schemas.microsoft.com/office/drawing/2014/main" id="{8265A392-D8F6-5FF4-021C-30BB21105366}"/>
              </a:ext>
            </a:extLst>
          </p:cNvPr>
          <p:cNvSpPr>
            <a:spLocks noGrp="1"/>
          </p:cNvSpPr>
          <p:nvPr>
            <p:ph type="sldNum" sz="quarter" idx="7"/>
          </p:nvPr>
        </p:nvSpPr>
        <p:spPr/>
        <p:txBody>
          <a:bodyPr/>
          <a:lstStyle/>
          <a:p>
            <a:fld id="{B6F15528-21DE-4FAA-801E-634DDDAF4B2B}" type="slidenum">
              <a:rPr lang="en-US" altLang="zh-TW" smtClean="0"/>
              <a:t>15</a:t>
            </a:fld>
            <a:endParaRPr lang="zh-TW" altLang="en-US"/>
          </a:p>
        </p:txBody>
      </p:sp>
      <p:sp>
        <p:nvSpPr>
          <p:cNvPr id="2" name="矩形: 圓角 1">
            <a:extLst>
              <a:ext uri="{FF2B5EF4-FFF2-40B4-BE49-F238E27FC236}">
                <a16:creationId xmlns="" xmlns:a16="http://schemas.microsoft.com/office/drawing/2014/main" id="{B5BC719D-704A-B8F2-27E9-0B3E89ABB07A}"/>
              </a:ext>
            </a:extLst>
          </p:cNvPr>
          <p:cNvSpPr/>
          <p:nvPr/>
        </p:nvSpPr>
        <p:spPr>
          <a:xfrm>
            <a:off x="1440330" y="3162300"/>
            <a:ext cx="1861670" cy="2808740"/>
          </a:xfrm>
          <a:prstGeom prst="roundRect">
            <a:avLst/>
          </a:prstGeom>
          <a:solidFill>
            <a:schemeClr val="accent4">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矩形: 圓角 6">
            <a:extLst>
              <a:ext uri="{FF2B5EF4-FFF2-40B4-BE49-F238E27FC236}">
                <a16:creationId xmlns="" xmlns:a16="http://schemas.microsoft.com/office/drawing/2014/main" id="{EF34FED5-29C5-B08E-6C00-3001D7C0C139}"/>
              </a:ext>
            </a:extLst>
          </p:cNvPr>
          <p:cNvSpPr/>
          <p:nvPr/>
        </p:nvSpPr>
        <p:spPr>
          <a:xfrm>
            <a:off x="1405940" y="6406074"/>
            <a:ext cx="1930748" cy="2664786"/>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 name="object 5">
            <a:extLst>
              <a:ext uri="{FF2B5EF4-FFF2-40B4-BE49-F238E27FC236}">
                <a16:creationId xmlns="" xmlns:a16="http://schemas.microsoft.com/office/drawing/2014/main" id="{4421E6D7-2326-4BA2-29AF-312A35E19B31}"/>
              </a:ext>
            </a:extLst>
          </p:cNvPr>
          <p:cNvSpPr txBox="1"/>
          <p:nvPr/>
        </p:nvSpPr>
        <p:spPr>
          <a:xfrm>
            <a:off x="1554630" y="4214152"/>
            <a:ext cx="1480670" cy="586448"/>
          </a:xfrm>
          <a:prstGeom prst="rect">
            <a:avLst/>
          </a:prstGeom>
        </p:spPr>
        <p:txBody>
          <a:bodyPr vert="horz" wrap="square" lIns="0" tIns="96461" rIns="0" bIns="0" rtlCol="0">
            <a:spAutoFit/>
          </a:bodyPr>
          <a:lstStyle/>
          <a:p>
            <a:pPr marL="190381" algn="ctr">
              <a:lnSpc>
                <a:spcPct val="150000"/>
              </a:lnSpc>
              <a:spcBef>
                <a:spcPts val="660"/>
              </a:spcBef>
            </a:pPr>
            <a:r>
              <a:rPr lang="zh-TW" altLang="en-US" sz="24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透明</a:t>
            </a:r>
            <a:r>
              <a:rPr lang="zh-TW" altLang="en-US" sz="2400" b="1" spc="-10" dirty="0">
                <a:solidFill>
                  <a:schemeClr val="accent6">
                    <a:lumMod val="50000"/>
                  </a:schemeClr>
                </a:solidFill>
                <a:latin typeface="Microsoft YaHei"/>
                <a:cs typeface="Microsoft YaHei"/>
              </a:rPr>
              <a:t>棚架</a:t>
            </a:r>
            <a:endParaRPr lang="zh-TW" altLang="en-US" sz="2400"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0" name="object 5">
            <a:extLst>
              <a:ext uri="{FF2B5EF4-FFF2-40B4-BE49-F238E27FC236}">
                <a16:creationId xmlns="" xmlns:a16="http://schemas.microsoft.com/office/drawing/2014/main" id="{57B05263-1A0C-5588-DE0C-A48291999053}"/>
              </a:ext>
            </a:extLst>
          </p:cNvPr>
          <p:cNvSpPr txBox="1"/>
          <p:nvPr/>
        </p:nvSpPr>
        <p:spPr>
          <a:xfrm>
            <a:off x="1303242" y="7228970"/>
            <a:ext cx="1861671" cy="925835"/>
          </a:xfrm>
          <a:prstGeom prst="rect">
            <a:avLst/>
          </a:prstGeom>
        </p:spPr>
        <p:txBody>
          <a:bodyPr vert="horz" wrap="square" lIns="0" tIns="96461" rIns="0" bIns="0" rtlCol="0">
            <a:spAutoFit/>
          </a:bodyPr>
          <a:lstStyle/>
          <a:p>
            <a:pPr marL="190381" algn="ctr">
              <a:spcBef>
                <a:spcPts val="660"/>
              </a:spcBef>
            </a:pPr>
            <a:r>
              <a:rPr lang="zh-TW" altLang="en-US" sz="24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竹、木或</a:t>
            </a:r>
            <a:endParaRPr lang="en-US" altLang="zh-TW" sz="24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endParaRPr>
          </a:p>
          <a:p>
            <a:pPr marL="190381" algn="ctr">
              <a:spcBef>
                <a:spcPts val="660"/>
              </a:spcBef>
            </a:pPr>
            <a:r>
              <a:rPr lang="zh-TW" altLang="en-US" sz="2400"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輕鋼架</a:t>
            </a:r>
            <a:r>
              <a:rPr lang="zh-TW" altLang="en-US" sz="2400" b="1" spc="-10" dirty="0">
                <a:solidFill>
                  <a:schemeClr val="accent6">
                    <a:lumMod val="50000"/>
                  </a:schemeClr>
                </a:solidFill>
                <a:latin typeface="Microsoft YaHei"/>
                <a:cs typeface="Microsoft YaHei"/>
              </a:rPr>
              <a:t>花架</a:t>
            </a:r>
            <a:endParaRPr lang="zh-TW" altLang="en-US" sz="2400"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1" name="object 5">
            <a:extLst>
              <a:ext uri="{FF2B5EF4-FFF2-40B4-BE49-F238E27FC236}">
                <a16:creationId xmlns="" xmlns:a16="http://schemas.microsoft.com/office/drawing/2014/main" id="{CD13F2C9-DD0F-AC78-D56C-A73BD826B0B1}"/>
              </a:ext>
            </a:extLst>
          </p:cNvPr>
          <p:cNvSpPr txBox="1"/>
          <p:nvPr/>
        </p:nvSpPr>
        <p:spPr>
          <a:xfrm>
            <a:off x="223371" y="4934029"/>
            <a:ext cx="762000" cy="2226832"/>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spc="-10" dirty="0">
                <a:solidFill>
                  <a:schemeClr val="tx1">
                    <a:lumMod val="75000"/>
                    <a:lumOff val="25000"/>
                  </a:schemeClr>
                </a:solidFill>
                <a:latin typeface="標楷體" panose="03000509000000000000" pitchFamily="65" charset="-120"/>
                <a:ea typeface="標楷體" panose="03000509000000000000" pitchFamily="65" charset="-120"/>
                <a:cs typeface="Microsoft YaHei"/>
              </a:rPr>
              <a:t>無壁體</a:t>
            </a:r>
            <a:endPar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2" name="object 5">
            <a:extLst>
              <a:ext uri="{FF2B5EF4-FFF2-40B4-BE49-F238E27FC236}">
                <a16:creationId xmlns="" xmlns:a16="http://schemas.microsoft.com/office/drawing/2014/main" id="{5919794F-3D3A-5250-E698-52E223644FA2}"/>
              </a:ext>
            </a:extLst>
          </p:cNvPr>
          <p:cNvSpPr txBox="1"/>
          <p:nvPr/>
        </p:nvSpPr>
        <p:spPr>
          <a:xfrm>
            <a:off x="3530600" y="2615061"/>
            <a:ext cx="1480670" cy="749505"/>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spc="-10" dirty="0">
                <a:solidFill>
                  <a:schemeClr val="accent6">
                    <a:lumMod val="50000"/>
                  </a:schemeClr>
                </a:solidFill>
                <a:latin typeface="標楷體" panose="03000509000000000000" pitchFamily="65" charset="-120"/>
                <a:ea typeface="標楷體" panose="03000509000000000000" pitchFamily="65" charset="-120"/>
                <a:cs typeface="Microsoft YaHei"/>
              </a:rPr>
              <a:t>未佔用</a:t>
            </a:r>
            <a:endPar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4" name="文字方塊 13">
            <a:extLst>
              <a:ext uri="{FF2B5EF4-FFF2-40B4-BE49-F238E27FC236}">
                <a16:creationId xmlns="" xmlns:a16="http://schemas.microsoft.com/office/drawing/2014/main" id="{AA5E7710-3D8E-2F76-80A8-78E67BF1E01A}"/>
              </a:ext>
            </a:extLst>
          </p:cNvPr>
          <p:cNvSpPr txBox="1"/>
          <p:nvPr/>
        </p:nvSpPr>
        <p:spPr>
          <a:xfrm>
            <a:off x="3902599" y="3843671"/>
            <a:ext cx="3733800" cy="2512676"/>
          </a:xfrm>
          <a:prstGeom prst="rect">
            <a:avLst/>
          </a:prstGeom>
          <a:noFill/>
        </p:spPr>
        <p:txBody>
          <a:bodyPr wrap="square">
            <a:spAutoFit/>
          </a:bodyPr>
          <a:lstStyle/>
          <a:p>
            <a:pPr marL="647581" indent="-457200">
              <a:lnSpc>
                <a:spcPct val="150000"/>
              </a:lnSpc>
              <a:spcBef>
                <a:spcPts val="660"/>
              </a:spcBef>
              <a:buFont typeface="+mj-lt"/>
              <a:buAutoNum type="arabicPeriod"/>
            </a:pPr>
            <a:r>
              <a:rPr lang="zh-TW" altLang="en-US" sz="2400" spc="-10" dirty="0">
                <a:latin typeface="標楷體" panose="03000509000000000000" pitchFamily="65" charset="-120"/>
                <a:ea typeface="標楷體" panose="03000509000000000000" pitchFamily="65" charset="-120"/>
                <a:cs typeface="Microsoft YaHei"/>
              </a:rPr>
              <a:t>巷道</a:t>
            </a:r>
            <a:endParaRPr lang="en-US" altLang="zh-TW" sz="2400" spc="-10" dirty="0">
              <a:latin typeface="標楷體" panose="03000509000000000000" pitchFamily="65" charset="-120"/>
              <a:ea typeface="標楷體" panose="03000509000000000000" pitchFamily="65" charset="-120"/>
              <a:cs typeface="Microsoft YaHei"/>
            </a:endParaRPr>
          </a:p>
          <a:p>
            <a:pPr marL="647581" indent="-457200">
              <a:lnSpc>
                <a:spcPct val="150000"/>
              </a:lnSpc>
              <a:spcBef>
                <a:spcPts val="660"/>
              </a:spcBef>
              <a:buFont typeface="+mj-lt"/>
              <a:buAutoNum type="arabicPeriod"/>
            </a:pPr>
            <a:r>
              <a:rPr lang="zh-TW" altLang="en-US" sz="2400" spc="-10" dirty="0">
                <a:latin typeface="標楷體" panose="03000509000000000000" pitchFamily="65" charset="-120"/>
                <a:ea typeface="標楷體" panose="03000509000000000000" pitchFamily="65" charset="-120"/>
                <a:cs typeface="Microsoft YaHei"/>
              </a:rPr>
              <a:t>防火間隔（巷）</a:t>
            </a:r>
          </a:p>
          <a:p>
            <a:pPr marL="647581" indent="-457200">
              <a:lnSpc>
                <a:spcPct val="150000"/>
              </a:lnSpc>
              <a:spcBef>
                <a:spcPts val="660"/>
              </a:spcBef>
              <a:buFont typeface="+mj-lt"/>
              <a:buAutoNum type="arabicPeriod"/>
            </a:pPr>
            <a:r>
              <a:rPr lang="zh-TW" altLang="en-US" sz="2400" spc="-10" dirty="0">
                <a:latin typeface="標楷體" panose="03000509000000000000" pitchFamily="65" charset="-120"/>
                <a:ea typeface="標楷體" panose="03000509000000000000" pitchFamily="65" charset="-120"/>
                <a:cs typeface="Microsoft YaHei"/>
              </a:rPr>
              <a:t>法定停車空間</a:t>
            </a:r>
            <a:endParaRPr lang="en-US" altLang="zh-TW" sz="2400" spc="-10" dirty="0">
              <a:latin typeface="標楷體" panose="03000509000000000000" pitchFamily="65" charset="-120"/>
              <a:ea typeface="標楷體" panose="03000509000000000000" pitchFamily="65" charset="-120"/>
              <a:cs typeface="Microsoft YaHei"/>
            </a:endParaRPr>
          </a:p>
          <a:p>
            <a:pPr marL="647581" indent="-457200">
              <a:lnSpc>
                <a:spcPct val="150000"/>
              </a:lnSpc>
              <a:spcBef>
                <a:spcPts val="660"/>
              </a:spcBef>
              <a:buFont typeface="+mj-lt"/>
              <a:buAutoNum type="arabicPeriod"/>
            </a:pPr>
            <a:r>
              <a:rPr lang="zh-TW" altLang="en-US" sz="2400" spc="-10" dirty="0">
                <a:latin typeface="標楷體" panose="03000509000000000000" pitchFamily="65" charset="-120"/>
                <a:ea typeface="標楷體" panose="03000509000000000000" pitchFamily="65" charset="-120"/>
                <a:cs typeface="Microsoft YaHei"/>
              </a:rPr>
              <a:t>避難平臺者</a:t>
            </a:r>
            <a:endParaRPr lang="zh-TW" altLang="en-US" sz="2400" dirty="0">
              <a:latin typeface="標楷體" panose="03000509000000000000" pitchFamily="65" charset="-120"/>
              <a:ea typeface="標楷體" panose="03000509000000000000" pitchFamily="65" charset="-120"/>
            </a:endParaRPr>
          </a:p>
        </p:txBody>
      </p:sp>
      <p:sp>
        <p:nvSpPr>
          <p:cNvPr id="16" name="object 5">
            <a:extLst>
              <a:ext uri="{FF2B5EF4-FFF2-40B4-BE49-F238E27FC236}">
                <a16:creationId xmlns="" xmlns:a16="http://schemas.microsoft.com/office/drawing/2014/main" id="{164BA845-24B2-1885-8ED5-75E149880FA9}"/>
              </a:ext>
            </a:extLst>
          </p:cNvPr>
          <p:cNvSpPr txBox="1"/>
          <p:nvPr/>
        </p:nvSpPr>
        <p:spPr>
          <a:xfrm>
            <a:off x="7333782" y="2568546"/>
            <a:ext cx="1905000" cy="749505"/>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spc="-10" dirty="0">
                <a:solidFill>
                  <a:schemeClr val="accent6">
                    <a:lumMod val="50000"/>
                  </a:schemeClr>
                </a:solidFill>
                <a:latin typeface="標楷體" panose="03000509000000000000" pitchFamily="65" charset="-120"/>
                <a:ea typeface="標楷體" panose="03000509000000000000" pitchFamily="65" charset="-120"/>
                <a:cs typeface="Microsoft YaHei"/>
              </a:rPr>
              <a:t>拍照列管</a:t>
            </a:r>
            <a:endPar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18" name="矩形: 圓角 17">
            <a:extLst>
              <a:ext uri="{FF2B5EF4-FFF2-40B4-BE49-F238E27FC236}">
                <a16:creationId xmlns="" xmlns:a16="http://schemas.microsoft.com/office/drawing/2014/main" id="{F0C4801E-8BC4-D31A-3CBA-B491DF56DE68}"/>
              </a:ext>
            </a:extLst>
          </p:cNvPr>
          <p:cNvSpPr/>
          <p:nvPr/>
        </p:nvSpPr>
        <p:spPr>
          <a:xfrm>
            <a:off x="7291199" y="6312919"/>
            <a:ext cx="4807417" cy="2757940"/>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設置於屋頂平臺，其</a:t>
            </a:r>
            <a:r>
              <a:rPr lang="zh-TW" altLang="en-US"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高度</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在 </a:t>
            </a:r>
            <a:r>
              <a:rPr lang="zh-TW" altLang="en-US" b="1" dirty="0">
                <a:solidFill>
                  <a:srgbClr val="C00000"/>
                </a:solidFill>
                <a:latin typeface="微軟正黑體" panose="020B0604030504040204" pitchFamily="34" charset="-120"/>
                <a:ea typeface="微軟正黑體" panose="020B0604030504040204" pitchFamily="34" charset="-120"/>
                <a:cs typeface="Microsoft YaHei"/>
              </a:rPr>
              <a:t>二點五</a:t>
            </a: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公尺以下。</a:t>
            </a:r>
            <a:endParaRPr lang="en-US" altLang="zh-TW"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設置於露臺或法定空地，其高度在二點五公尺以下或低於該樓層高度。</a:t>
            </a:r>
          </a:p>
        </p:txBody>
      </p:sp>
      <p:sp>
        <p:nvSpPr>
          <p:cNvPr id="19" name="object 5">
            <a:extLst>
              <a:ext uri="{FF2B5EF4-FFF2-40B4-BE49-F238E27FC236}">
                <a16:creationId xmlns="" xmlns:a16="http://schemas.microsoft.com/office/drawing/2014/main" id="{DF2BAD65-E437-4EBC-AA01-8143CFEB7797}"/>
              </a:ext>
            </a:extLst>
          </p:cNvPr>
          <p:cNvSpPr txBox="1"/>
          <p:nvPr/>
        </p:nvSpPr>
        <p:spPr>
          <a:xfrm>
            <a:off x="7336770" y="5798236"/>
            <a:ext cx="1905000" cy="749505"/>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spc="-10" dirty="0">
                <a:solidFill>
                  <a:schemeClr val="accent6">
                    <a:lumMod val="50000"/>
                  </a:schemeClr>
                </a:solidFill>
                <a:latin typeface="標楷體" panose="03000509000000000000" pitchFamily="65" charset="-120"/>
                <a:ea typeface="標楷體" panose="03000509000000000000" pitchFamily="65" charset="-120"/>
                <a:cs typeface="Microsoft YaHei"/>
              </a:rPr>
              <a:t>拍照列管</a:t>
            </a:r>
            <a:endPar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20" name="矩形: 圓角 19">
            <a:extLst>
              <a:ext uri="{FF2B5EF4-FFF2-40B4-BE49-F238E27FC236}">
                <a16:creationId xmlns="" xmlns:a16="http://schemas.microsoft.com/office/drawing/2014/main" id="{EC6654E6-7C35-BFF4-D8C5-39F9219E97B7}"/>
              </a:ext>
            </a:extLst>
          </p:cNvPr>
          <p:cNvSpPr/>
          <p:nvPr/>
        </p:nvSpPr>
        <p:spPr>
          <a:xfrm>
            <a:off x="3905576" y="6801321"/>
            <a:ext cx="2730502" cy="1781135"/>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a:pPr>
            <a:r>
              <a:rPr lang="zh-TW" altLang="en-US" spc="-10" dirty="0">
                <a:solidFill>
                  <a:schemeClr val="tx1"/>
                </a:solidFill>
                <a:latin typeface="微軟正黑體" panose="020B0604030504040204" pitchFamily="34" charset="-120"/>
                <a:ea typeface="微軟正黑體" panose="020B0604030504040204" pitchFamily="34" charset="-120"/>
                <a:cs typeface="Microsoft YaHei"/>
              </a:rPr>
              <a:t>涵蓋面積 </a:t>
            </a:r>
            <a:r>
              <a:rPr lang="en-US" altLang="zh-TW" spc="-10" dirty="0">
                <a:solidFill>
                  <a:schemeClr val="tx1"/>
                </a:solidFill>
                <a:latin typeface="微軟正黑體" panose="020B0604030504040204" pitchFamily="34" charset="-120"/>
                <a:ea typeface="微軟正黑體" panose="020B0604030504040204" pitchFamily="34" charset="-120"/>
                <a:cs typeface="Microsoft YaHei"/>
              </a:rPr>
              <a:t>&lt; 30 M²</a:t>
            </a:r>
            <a:r>
              <a:rPr lang="zh-TW" altLang="en-US" spc="-10" dirty="0">
                <a:solidFill>
                  <a:schemeClr val="tx1"/>
                </a:solidFill>
                <a:latin typeface="微軟正黑體" panose="020B0604030504040204" pitchFamily="34" charset="-120"/>
                <a:ea typeface="微軟正黑體" panose="020B0604030504040204" pitchFamily="34" charset="-120"/>
                <a:cs typeface="Microsoft YaHei"/>
              </a:rPr>
              <a:t>。</a:t>
            </a:r>
            <a:endParaRPr lang="en-US" altLang="zh-TW" spc="-10" dirty="0">
              <a:solidFill>
                <a:schemeClr val="tx1"/>
              </a:solidFill>
              <a:latin typeface="微軟正黑體" panose="020B0604030504040204" pitchFamily="34" charset="-120"/>
              <a:ea typeface="微軟正黑體" panose="020B0604030504040204" pitchFamily="34" charset="-120"/>
              <a:cs typeface="Microsoft YaHei"/>
            </a:endParaRPr>
          </a:p>
          <a:p>
            <a:pPr marL="457200" indent="-457200">
              <a:buFont typeface="+mj-lt"/>
              <a:buAutoNum type="arabicPeriod"/>
            </a:pPr>
            <a:r>
              <a:rPr lang="zh-TW" altLang="en-US" spc="-10" dirty="0">
                <a:solidFill>
                  <a:schemeClr val="tx1"/>
                </a:solidFill>
                <a:latin typeface="微軟正黑體" panose="020B0604030504040204" pitchFamily="34" charset="-120"/>
                <a:ea typeface="微軟正黑體" panose="020B0604030504040204" pitchFamily="34" charset="-120"/>
                <a:cs typeface="Microsoft YaHei"/>
              </a:rPr>
              <a:t>頂蓋透空率</a:t>
            </a:r>
            <a:r>
              <a:rPr lang="en-US" altLang="zh-TW" spc="-10" dirty="0">
                <a:solidFill>
                  <a:schemeClr val="tx1"/>
                </a:solidFill>
                <a:latin typeface="微軟正黑體" panose="020B0604030504040204" pitchFamily="34" charset="-120"/>
                <a:ea typeface="微軟正黑體" panose="020B0604030504040204" pitchFamily="34" charset="-120"/>
                <a:cs typeface="Microsoft YaHei"/>
              </a:rPr>
              <a:t>&gt;</a:t>
            </a:r>
            <a:r>
              <a:rPr lang="zh-TW" altLang="en-US" sz="3200" spc="-10" dirty="0">
                <a:solidFill>
                  <a:schemeClr val="tx1"/>
                </a:solidFill>
                <a:latin typeface="微軟正黑體" panose="020B0604030504040204" pitchFamily="34" charset="-120"/>
                <a:ea typeface="微軟正黑體" panose="020B0604030504040204" pitchFamily="34" charset="-120"/>
                <a:cs typeface="Microsoft YaHei"/>
              </a:rPr>
              <a:t>⅔</a:t>
            </a:r>
            <a:r>
              <a:rPr lang="zh-TW" altLang="en-US" spc="-10" dirty="0">
                <a:solidFill>
                  <a:schemeClr val="tx1"/>
                </a:solidFill>
                <a:latin typeface="微軟正黑體" panose="020B0604030504040204" pitchFamily="34" charset="-120"/>
                <a:ea typeface="微軟正黑體" panose="020B0604030504040204" pitchFamily="34" charset="-120"/>
                <a:cs typeface="Microsoft YaHei"/>
              </a:rPr>
              <a:t>。</a:t>
            </a:r>
            <a:endParaRPr lang="zh-TW" altLang="en-US" dirty="0">
              <a:solidFill>
                <a:schemeClr val="tx1"/>
              </a:solidFill>
              <a:latin typeface="微軟正黑體" panose="020B0604030504040204" pitchFamily="34" charset="-120"/>
              <a:ea typeface="微軟正黑體" panose="020B0604030504040204" pitchFamily="34" charset="-120"/>
            </a:endParaRPr>
          </a:p>
        </p:txBody>
      </p:sp>
      <p:sp>
        <p:nvSpPr>
          <p:cNvPr id="23" name="箭號: 向右 22">
            <a:extLst>
              <a:ext uri="{FF2B5EF4-FFF2-40B4-BE49-F238E27FC236}">
                <a16:creationId xmlns="" xmlns:a16="http://schemas.microsoft.com/office/drawing/2014/main" id="{9501619B-9E8D-0A5C-F955-69638E47CD8F}"/>
              </a:ext>
            </a:extLst>
          </p:cNvPr>
          <p:cNvSpPr/>
          <p:nvPr/>
        </p:nvSpPr>
        <p:spPr>
          <a:xfrm>
            <a:off x="3302000" y="4519554"/>
            <a:ext cx="431801" cy="414475"/>
          </a:xfrm>
          <a:prstGeom prst="rightArrow">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箭號: 向右 23">
            <a:extLst>
              <a:ext uri="{FF2B5EF4-FFF2-40B4-BE49-F238E27FC236}">
                <a16:creationId xmlns="" xmlns:a16="http://schemas.microsoft.com/office/drawing/2014/main" id="{8F80DF22-9EA7-DE16-5DB8-B49FB3C0C369}"/>
              </a:ext>
            </a:extLst>
          </p:cNvPr>
          <p:cNvSpPr/>
          <p:nvPr/>
        </p:nvSpPr>
        <p:spPr>
          <a:xfrm>
            <a:off x="6791474" y="4519554"/>
            <a:ext cx="549126" cy="357246"/>
          </a:xfrm>
          <a:prstGeom prst="rightArrow">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箭號: 向右 24">
            <a:extLst>
              <a:ext uri="{FF2B5EF4-FFF2-40B4-BE49-F238E27FC236}">
                <a16:creationId xmlns="" xmlns:a16="http://schemas.microsoft.com/office/drawing/2014/main" id="{1D3CB92A-26B6-8D61-C0F2-0533F0E26C3D}"/>
              </a:ext>
            </a:extLst>
          </p:cNvPr>
          <p:cNvSpPr/>
          <p:nvPr/>
        </p:nvSpPr>
        <p:spPr>
          <a:xfrm>
            <a:off x="3325906" y="7446272"/>
            <a:ext cx="431801" cy="414475"/>
          </a:xfrm>
          <a:prstGeom prst="right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箭號: 向右 25">
            <a:extLst>
              <a:ext uri="{FF2B5EF4-FFF2-40B4-BE49-F238E27FC236}">
                <a16:creationId xmlns="" xmlns:a16="http://schemas.microsoft.com/office/drawing/2014/main" id="{A4F5B440-624D-FAB4-BF6D-30244DFC1E43}"/>
              </a:ext>
            </a:extLst>
          </p:cNvPr>
          <p:cNvSpPr/>
          <p:nvPr/>
        </p:nvSpPr>
        <p:spPr>
          <a:xfrm>
            <a:off x="6784656" y="7446272"/>
            <a:ext cx="549126" cy="357246"/>
          </a:xfrm>
          <a:prstGeom prst="right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5" name="圖片 4">
            <a:extLst>
              <a:ext uri="{FF2B5EF4-FFF2-40B4-BE49-F238E27FC236}">
                <a16:creationId xmlns="" xmlns:a16="http://schemas.microsoft.com/office/drawing/2014/main" id="{4A837AC1-4344-A056-132D-8000215CBEAF}"/>
              </a:ext>
            </a:extLst>
          </p:cNvPr>
          <p:cNvPicPr>
            <a:picLocks noChangeAspect="1"/>
          </p:cNvPicPr>
          <p:nvPr/>
        </p:nvPicPr>
        <p:blipFill>
          <a:blip r:embed="rId3"/>
          <a:stretch>
            <a:fillRect/>
          </a:stretch>
        </p:blipFill>
        <p:spPr>
          <a:xfrm>
            <a:off x="8009055" y="524512"/>
            <a:ext cx="4088067" cy="2044034"/>
          </a:xfrm>
          <a:prstGeom prst="rect">
            <a:avLst/>
          </a:prstGeom>
          <a:ln>
            <a:noFill/>
          </a:ln>
          <a:effectLst/>
        </p:spPr>
      </p:pic>
      <p:sp>
        <p:nvSpPr>
          <p:cNvPr id="13" name="object 2">
            <a:extLst>
              <a:ext uri="{FF2B5EF4-FFF2-40B4-BE49-F238E27FC236}">
                <a16:creationId xmlns="" xmlns:a16="http://schemas.microsoft.com/office/drawing/2014/main" id="{A7DD09CB-6FF2-2BE0-BBB5-789F25507A4D}"/>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580273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6182ED0-4CBE-A229-074B-9123A1B26662}"/>
            </a:ext>
          </a:extLst>
        </p:cNvPr>
        <p:cNvGrpSpPr/>
        <p:nvPr/>
      </p:nvGrpSpPr>
      <p:grpSpPr>
        <a:xfrm>
          <a:off x="0" y="0"/>
          <a:ext cx="0" cy="0"/>
          <a:chOff x="0" y="0"/>
          <a:chExt cx="0" cy="0"/>
        </a:xfrm>
      </p:grpSpPr>
      <p:sp>
        <p:nvSpPr>
          <p:cNvPr id="2" name="矩形: 圓角 1">
            <a:extLst>
              <a:ext uri="{FF2B5EF4-FFF2-40B4-BE49-F238E27FC236}">
                <a16:creationId xmlns="" xmlns:a16="http://schemas.microsoft.com/office/drawing/2014/main" id="{5D41064D-57EA-D63B-B2B6-1A24CB277D65}"/>
              </a:ext>
            </a:extLst>
          </p:cNvPr>
          <p:cNvSpPr/>
          <p:nvPr/>
        </p:nvSpPr>
        <p:spPr>
          <a:xfrm>
            <a:off x="825500" y="7319948"/>
            <a:ext cx="11125200" cy="1679459"/>
          </a:xfrm>
          <a:prstGeom prst="roundRect">
            <a:avLst/>
          </a:prstGeom>
          <a:solidFill>
            <a:schemeClr val="bg1"/>
          </a:solidFill>
          <a:ln w="28575">
            <a:solidFill>
              <a:schemeClr val="accent6">
                <a:lumMod val="75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 name="object 5">
            <a:extLst>
              <a:ext uri="{FF2B5EF4-FFF2-40B4-BE49-F238E27FC236}">
                <a16:creationId xmlns="" xmlns:a16="http://schemas.microsoft.com/office/drawing/2014/main" id="{C744E2DC-2285-FE11-A51E-D20AD2CDB45E}"/>
              </a:ext>
            </a:extLst>
          </p:cNvPr>
          <p:cNvSpPr txBox="1"/>
          <p:nvPr/>
        </p:nvSpPr>
        <p:spPr>
          <a:xfrm>
            <a:off x="825500" y="2819400"/>
            <a:ext cx="11785600" cy="5991324"/>
          </a:xfrm>
          <a:prstGeom prst="rect">
            <a:avLst/>
          </a:prstGeom>
        </p:spPr>
        <p:txBody>
          <a:bodyPr vert="horz" wrap="square" lIns="0" tIns="96461" rIns="0" bIns="0" rtlCol="0">
            <a:spAutoFit/>
          </a:bodyPr>
          <a:lstStyle/>
          <a:p>
            <a:pPr marL="12699">
              <a:spcBef>
                <a:spcPts val="759"/>
              </a:spcBef>
            </a:pPr>
            <a:endParaRPr sz="800" dirty="0">
              <a:latin typeface="Microsoft YaHei"/>
              <a:cs typeface="Microsoft YaHei"/>
            </a:endParaRPr>
          </a:p>
          <a:p>
            <a:pPr marL="190381">
              <a:spcBef>
                <a:spcPts val="660"/>
              </a:spcBef>
            </a:pPr>
            <a:r>
              <a:rPr lang="zh-TW" altLang="en-US" sz="3100" spc="-10" dirty="0">
                <a:latin typeface="Microsoft YaHei"/>
                <a:cs typeface="Microsoft YaHei"/>
              </a:rPr>
              <a:t>家禽、家畜棚舍、鴿舍或寵物籠舍等</a:t>
            </a:r>
            <a:endParaRPr lang="en-US" altLang="zh-TW" sz="3100" spc="-10" dirty="0">
              <a:latin typeface="Microsoft YaHei"/>
              <a:cs typeface="Microsoft YaHei"/>
            </a:endParaRPr>
          </a:p>
          <a:p>
            <a:pPr marL="190381">
              <a:spcBef>
                <a:spcPts val="660"/>
              </a:spcBef>
            </a:pPr>
            <a:r>
              <a:rPr lang="en-US" altLang="zh-TW" sz="2400" spc="-10" dirty="0">
                <a:latin typeface="Microsoft YaHei"/>
                <a:cs typeface="Microsoft YaHei"/>
              </a:rPr>
              <a:t>(</a:t>
            </a:r>
            <a:r>
              <a:rPr lang="zh-TW" altLang="en-US" sz="2400" spc="-10" dirty="0">
                <a:latin typeface="Microsoft YaHei"/>
                <a:cs typeface="Microsoft YaHei"/>
              </a:rPr>
              <a:t> 符合下列 </a:t>
            </a:r>
            <a:r>
              <a:rPr lang="en-US" altLang="zh-TW" sz="2400" spc="-10" dirty="0">
                <a:latin typeface="Microsoft YaHei"/>
                <a:cs typeface="Microsoft YaHei"/>
              </a:rPr>
              <a:t>3</a:t>
            </a:r>
            <a:r>
              <a:rPr lang="zh-TW" altLang="en-US" sz="2400" spc="-10" dirty="0">
                <a:latin typeface="Microsoft YaHei"/>
                <a:cs typeface="Microsoft YaHei"/>
              </a:rPr>
              <a:t> 項者應拍照列管 </a:t>
            </a:r>
            <a:r>
              <a:rPr lang="en-US" altLang="zh-TW" sz="2400" spc="-10" dirty="0">
                <a:latin typeface="Microsoft YaHei"/>
                <a:cs typeface="Microsoft YaHei"/>
              </a:rPr>
              <a:t>)</a:t>
            </a:r>
            <a:r>
              <a:rPr lang="zh-TW" altLang="en-US" sz="2400" spc="-10" dirty="0">
                <a:latin typeface="Microsoft YaHei"/>
                <a:cs typeface="Microsoft YaHei"/>
              </a:rPr>
              <a:t>：</a:t>
            </a:r>
            <a:endParaRPr lang="en-US" altLang="zh-TW" sz="2400" spc="-10" dirty="0">
              <a:latin typeface="Microsoft YaHei"/>
              <a:cs typeface="Microsoft YaHei"/>
            </a:endParaRPr>
          </a:p>
          <a:p>
            <a:pPr marL="704731" indent="-514350">
              <a:lnSpc>
                <a:spcPct val="150000"/>
              </a:lnSpc>
              <a:spcBef>
                <a:spcPts val="660"/>
              </a:spcBef>
              <a:buClr>
                <a:schemeClr val="tx1"/>
              </a:buClr>
              <a:buFont typeface="+mj-lt"/>
              <a:buAutoNum type="arabicPeriod"/>
            </a:pPr>
            <a:r>
              <a:rPr lang="zh-TW" altLang="en-US" sz="2800" spc="-10" dirty="0">
                <a:solidFill>
                  <a:srgbClr val="C00000"/>
                </a:solidFill>
                <a:latin typeface="Microsoft YaHei"/>
                <a:cs typeface="Microsoft YaHei"/>
              </a:rPr>
              <a:t> </a:t>
            </a:r>
            <a:r>
              <a:rPr lang="zh-TW" altLang="en-US" sz="2800" b="1" spc="-10" dirty="0">
                <a:solidFill>
                  <a:srgbClr val="C00000"/>
                </a:solidFill>
                <a:latin typeface="Microsoft YaHei"/>
                <a:cs typeface="Microsoft YaHei"/>
              </a:rPr>
              <a:t>高度</a:t>
            </a:r>
            <a:r>
              <a:rPr lang="zh-TW" altLang="en-US" sz="2800" spc="-10" dirty="0">
                <a:latin typeface="Microsoft YaHei"/>
                <a:cs typeface="Microsoft YaHei"/>
              </a:rPr>
              <a:t>在</a:t>
            </a:r>
            <a:r>
              <a:rPr lang="zh-TW" altLang="en-US" sz="2800" b="1" spc="-10" dirty="0">
                <a:solidFill>
                  <a:srgbClr val="C00000"/>
                </a:solidFill>
                <a:latin typeface="Microsoft YaHei"/>
                <a:cs typeface="Microsoft YaHei"/>
              </a:rPr>
              <a:t>一點五公尺以下</a:t>
            </a:r>
            <a:r>
              <a:rPr lang="zh-TW" altLang="en-US" sz="2800" spc="-10" dirty="0">
                <a:solidFill>
                  <a:schemeClr val="tx1">
                    <a:lumMod val="95000"/>
                    <a:lumOff val="5000"/>
                  </a:schemeClr>
                </a:solidFill>
                <a:latin typeface="Microsoft YaHei"/>
                <a:cs typeface="Microsoft YaHei"/>
              </a:rPr>
              <a:t>。</a:t>
            </a:r>
          </a:p>
          <a:p>
            <a:pPr marL="704731" indent="-514350">
              <a:lnSpc>
                <a:spcPct val="150000"/>
              </a:lnSpc>
              <a:spcBef>
                <a:spcPts val="660"/>
              </a:spcBef>
              <a:buClr>
                <a:schemeClr val="tx1"/>
              </a:buClr>
              <a:buFont typeface="+mj-lt"/>
              <a:buAutoNum type="arabicPeriod"/>
            </a:pPr>
            <a:r>
              <a:rPr lang="zh-TW" altLang="en-US" sz="2800" spc="-10" dirty="0">
                <a:solidFill>
                  <a:srgbClr val="C00000"/>
                </a:solidFill>
                <a:latin typeface="Microsoft YaHei"/>
                <a:cs typeface="Microsoft YaHei"/>
              </a:rPr>
              <a:t> </a:t>
            </a:r>
            <a:r>
              <a:rPr lang="zh-TW" altLang="en-US" sz="2800" b="1" spc="-10" dirty="0">
                <a:solidFill>
                  <a:srgbClr val="C00000"/>
                </a:solidFill>
                <a:latin typeface="Microsoft YaHei"/>
                <a:cs typeface="Microsoft YaHei"/>
              </a:rPr>
              <a:t>面積</a:t>
            </a:r>
            <a:r>
              <a:rPr lang="zh-TW" altLang="en-US" sz="2800" spc="-10" dirty="0">
                <a:latin typeface="Microsoft YaHei"/>
                <a:cs typeface="Microsoft YaHei"/>
              </a:rPr>
              <a:t>在</a:t>
            </a:r>
            <a:r>
              <a:rPr lang="zh-TW" altLang="en-US" sz="2800" b="1" spc="-10" dirty="0">
                <a:solidFill>
                  <a:srgbClr val="C00000"/>
                </a:solidFill>
                <a:latin typeface="Microsoft YaHei"/>
                <a:cs typeface="Microsoft YaHei"/>
              </a:rPr>
              <a:t>六平方公尺以下</a:t>
            </a:r>
            <a:r>
              <a:rPr lang="zh-TW" altLang="en-US" sz="2800" spc="-10" dirty="0">
                <a:solidFill>
                  <a:schemeClr val="tx1">
                    <a:lumMod val="95000"/>
                    <a:lumOff val="5000"/>
                  </a:schemeClr>
                </a:solidFill>
                <a:latin typeface="Microsoft YaHei"/>
                <a:cs typeface="Microsoft YaHei"/>
              </a:rPr>
              <a:t>。</a:t>
            </a:r>
            <a:endParaRPr lang="en-US" altLang="zh-TW" sz="2800" b="1" spc="-10" dirty="0">
              <a:solidFill>
                <a:srgbClr val="C00000"/>
              </a:solidFill>
              <a:latin typeface="Microsoft YaHei"/>
              <a:cs typeface="Microsoft YaHei"/>
            </a:endParaRPr>
          </a:p>
          <a:p>
            <a:pPr marL="704731" indent="-514350">
              <a:lnSpc>
                <a:spcPct val="150000"/>
              </a:lnSpc>
              <a:spcBef>
                <a:spcPts val="660"/>
              </a:spcBef>
              <a:buFont typeface="+mj-lt"/>
              <a:buAutoNum type="arabicPeriod"/>
            </a:pPr>
            <a:r>
              <a:rPr lang="zh-TW" altLang="en-US" sz="2800" spc="-10" dirty="0">
                <a:latin typeface="Microsoft YaHei"/>
                <a:cs typeface="Microsoft YaHei"/>
              </a:rPr>
              <a:t> 未占用巷道、防火間隔</a:t>
            </a:r>
            <a:r>
              <a:rPr lang="en-US" altLang="zh-TW" sz="2800" spc="-10" dirty="0">
                <a:latin typeface="Microsoft YaHei"/>
                <a:cs typeface="Microsoft YaHei"/>
              </a:rPr>
              <a:t>(</a:t>
            </a:r>
            <a:r>
              <a:rPr lang="zh-TW" altLang="en-US" sz="2800" spc="-10" dirty="0">
                <a:latin typeface="Microsoft YaHei"/>
                <a:cs typeface="Microsoft YaHei"/>
              </a:rPr>
              <a:t>巷</a:t>
            </a:r>
            <a:r>
              <a:rPr lang="en-US" altLang="zh-TW" sz="2800" spc="-10" dirty="0">
                <a:latin typeface="Microsoft YaHei"/>
                <a:cs typeface="Microsoft YaHei"/>
              </a:rPr>
              <a:t>)</a:t>
            </a:r>
            <a:r>
              <a:rPr lang="zh-TW" altLang="en-US" sz="2800" spc="-10" dirty="0">
                <a:latin typeface="Microsoft YaHei"/>
                <a:cs typeface="Microsoft YaHei"/>
              </a:rPr>
              <a:t>或</a:t>
            </a:r>
            <a:endParaRPr lang="en-US" altLang="zh-TW" sz="2800" spc="-10" dirty="0">
              <a:latin typeface="Microsoft YaHei"/>
              <a:cs typeface="Microsoft YaHei"/>
            </a:endParaRPr>
          </a:p>
          <a:p>
            <a:pPr marL="188913" indent="617538">
              <a:lnSpc>
                <a:spcPct val="150000"/>
              </a:lnSpc>
              <a:spcBef>
                <a:spcPts val="660"/>
              </a:spcBef>
            </a:pPr>
            <a:r>
              <a:rPr lang="zh-TW" altLang="en-US" sz="2800" spc="-10" dirty="0">
                <a:latin typeface="Microsoft YaHei"/>
                <a:cs typeface="Microsoft YaHei"/>
              </a:rPr>
              <a:t>法定停車空間者</a:t>
            </a:r>
            <a:r>
              <a:rPr lang="zh-TW" altLang="en-US" sz="2800" spc="-10" dirty="0">
                <a:solidFill>
                  <a:schemeClr val="tx1">
                    <a:lumMod val="95000"/>
                    <a:lumOff val="5000"/>
                  </a:schemeClr>
                </a:solidFill>
                <a:latin typeface="Microsoft YaHei"/>
                <a:cs typeface="Microsoft YaHei"/>
              </a:rPr>
              <a:t>。</a:t>
            </a:r>
            <a:endParaRPr lang="en-US" altLang="zh-TW" sz="2800" spc="-10" dirty="0">
              <a:latin typeface="Microsoft YaHei"/>
              <a:cs typeface="Microsoft YaHei"/>
            </a:endParaRPr>
          </a:p>
          <a:p>
            <a:pPr marL="704731" indent="-514350">
              <a:lnSpc>
                <a:spcPct val="150000"/>
              </a:lnSpc>
              <a:spcBef>
                <a:spcPts val="660"/>
              </a:spcBef>
              <a:buFont typeface="+mj-lt"/>
              <a:buAutoNum type="arabicPeriod"/>
            </a:pPr>
            <a:endParaRPr lang="en-US" altLang="zh-TW" sz="800" spc="-10" dirty="0">
              <a:latin typeface="Microsoft YaHei"/>
              <a:cs typeface="Microsoft YaHei"/>
            </a:endParaRPr>
          </a:p>
          <a:p>
            <a:pPr marL="188913" indent="523875">
              <a:lnSpc>
                <a:spcPct val="150000"/>
              </a:lnSpc>
              <a:spcBef>
                <a:spcPts val="660"/>
              </a:spcBef>
            </a:pPr>
            <a:r>
              <a:rPr lang="zh-TW" altLang="en-US" sz="3100" spc="-10" dirty="0">
                <a:latin typeface="Microsoft YaHei"/>
                <a:cs typeface="Microsoft YaHei"/>
              </a:rPr>
              <a:t>但</a:t>
            </a:r>
            <a:r>
              <a:rPr lang="zh-TW" altLang="en-US" sz="3100" b="1" spc="-10" dirty="0">
                <a:solidFill>
                  <a:schemeClr val="tx2">
                    <a:lumMod val="60000"/>
                    <a:lumOff val="40000"/>
                  </a:schemeClr>
                </a:solidFill>
                <a:latin typeface="Microsoft YaHei"/>
                <a:cs typeface="Microsoft YaHei"/>
              </a:rPr>
              <a:t>經環境保護或動物保護主管機關認定違反相關法令者</a:t>
            </a:r>
            <a:r>
              <a:rPr lang="zh-TW" altLang="en-US" sz="3100" spc="-10" dirty="0">
                <a:latin typeface="Microsoft YaHei"/>
                <a:cs typeface="Microsoft YaHei"/>
              </a:rPr>
              <a:t>，</a:t>
            </a:r>
            <a:endParaRPr lang="en-US" altLang="zh-TW" sz="3100" spc="-10" dirty="0">
              <a:latin typeface="Microsoft YaHei"/>
              <a:cs typeface="Microsoft YaHei"/>
            </a:endParaRPr>
          </a:p>
          <a:p>
            <a:pPr marL="188913" indent="523875">
              <a:lnSpc>
                <a:spcPct val="150000"/>
              </a:lnSpc>
              <a:spcBef>
                <a:spcPts val="660"/>
              </a:spcBef>
            </a:pPr>
            <a:r>
              <a:rPr lang="zh-TW" altLang="en-US" sz="3100" spc="-10" dirty="0">
                <a:latin typeface="Microsoft YaHei"/>
                <a:cs typeface="Microsoft YaHei"/>
              </a:rPr>
              <a:t>應查報</a:t>
            </a:r>
            <a:r>
              <a:rPr lang="zh-TW" altLang="en-US" sz="3100" b="1" spc="-10" dirty="0">
                <a:solidFill>
                  <a:srgbClr val="C00000"/>
                </a:solidFill>
                <a:latin typeface="Microsoft YaHei"/>
                <a:cs typeface="Microsoft YaHei"/>
              </a:rPr>
              <a:t>拆除</a:t>
            </a:r>
            <a:r>
              <a:rPr lang="zh-TW" altLang="en-US" sz="3100" spc="-10" dirty="0">
                <a:latin typeface="Microsoft YaHei"/>
                <a:cs typeface="Microsoft YaHei"/>
              </a:rPr>
              <a:t>。</a:t>
            </a:r>
            <a:endParaRPr lang="zh-TW" altLang="en-US" sz="31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3" name="object 3">
            <a:extLst>
              <a:ext uri="{FF2B5EF4-FFF2-40B4-BE49-F238E27FC236}">
                <a16:creationId xmlns="" xmlns:a16="http://schemas.microsoft.com/office/drawing/2014/main" id="{7750E27D-5B17-6542-7EE8-6F67E98B7F4F}"/>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6" name="投影片編號版面配置區 5">
            <a:extLst>
              <a:ext uri="{FF2B5EF4-FFF2-40B4-BE49-F238E27FC236}">
                <a16:creationId xmlns="" xmlns:a16="http://schemas.microsoft.com/office/drawing/2014/main" id="{2D4A0816-F8A1-5FE9-828C-2F1BFFE2D1B1}"/>
              </a:ext>
            </a:extLst>
          </p:cNvPr>
          <p:cNvSpPr>
            <a:spLocks noGrp="1"/>
          </p:cNvSpPr>
          <p:nvPr>
            <p:ph type="sldNum" sz="quarter" idx="7"/>
          </p:nvPr>
        </p:nvSpPr>
        <p:spPr/>
        <p:txBody>
          <a:bodyPr/>
          <a:lstStyle/>
          <a:p>
            <a:fld id="{B6F15528-21DE-4FAA-801E-634DDDAF4B2B}" type="slidenum">
              <a:rPr lang="en-US" altLang="zh-TW" smtClean="0"/>
              <a:t>16</a:t>
            </a:fld>
            <a:endParaRPr lang="zh-TW" altLang="en-US"/>
          </a:p>
        </p:txBody>
      </p:sp>
      <p:pic>
        <p:nvPicPr>
          <p:cNvPr id="11" name="圖片 10">
            <a:extLst>
              <a:ext uri="{FF2B5EF4-FFF2-40B4-BE49-F238E27FC236}">
                <a16:creationId xmlns="" xmlns:a16="http://schemas.microsoft.com/office/drawing/2014/main" id="{37CDEF59-A417-856B-00CE-A97217061DB2}"/>
              </a:ext>
            </a:extLst>
          </p:cNvPr>
          <p:cNvPicPr>
            <a:picLocks noChangeAspect="1"/>
          </p:cNvPicPr>
          <p:nvPr/>
        </p:nvPicPr>
        <p:blipFill>
          <a:blip r:embed="rId2" cstate="print">
            <a:extLst>
              <a:ext uri="{28A0092B-C50C-407E-A947-70E740481C1C}">
                <a14:useLocalDpi xmlns:a14="http://schemas.microsoft.com/office/drawing/2010/main" val="0"/>
              </a:ext>
            </a:extLst>
          </a:blip>
          <a:srcRect t="13200" r="-713"/>
          <a:stretch>
            <a:fillRect/>
          </a:stretch>
        </p:blipFill>
        <p:spPr>
          <a:xfrm>
            <a:off x="8102600" y="3168314"/>
            <a:ext cx="3848100" cy="3316493"/>
          </a:xfrm>
          <a:prstGeom prst="rect">
            <a:avLst/>
          </a:prstGeom>
        </p:spPr>
      </p:pic>
      <p:sp>
        <p:nvSpPr>
          <p:cNvPr id="7" name="object 2">
            <a:extLst>
              <a:ext uri="{FF2B5EF4-FFF2-40B4-BE49-F238E27FC236}">
                <a16:creationId xmlns="" xmlns:a16="http://schemas.microsoft.com/office/drawing/2014/main" id="{B582A63E-7533-CDD8-1457-1E3484F5FC1C}"/>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707521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1ED1D64-1529-4D58-31D2-DAE05396B15A}"/>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BF3F1E5B-1D23-B126-7490-93E0846023D0}"/>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D6822EC0-C5CA-C488-17A5-ACB97F22D643}"/>
              </a:ext>
            </a:extLst>
          </p:cNvPr>
          <p:cNvSpPr txBox="1"/>
          <p:nvPr/>
        </p:nvSpPr>
        <p:spPr>
          <a:xfrm>
            <a:off x="825500" y="2963993"/>
            <a:ext cx="11391900" cy="1526577"/>
          </a:xfrm>
          <a:prstGeom prst="rect">
            <a:avLst/>
          </a:prstGeom>
        </p:spPr>
        <p:txBody>
          <a:bodyPr vert="horz" wrap="square" lIns="0" tIns="96461" rIns="0" bIns="0" rtlCol="0">
            <a:spAutoFit/>
          </a:bodyPr>
          <a:lstStyle/>
          <a:p>
            <a:pPr marL="12699">
              <a:spcBef>
                <a:spcPts val="759"/>
              </a:spcBef>
            </a:pPr>
            <a:endParaRPr sz="800" dirty="0">
              <a:latin typeface="Microsoft YaHei"/>
              <a:cs typeface="Microsoft YaHei"/>
            </a:endParaRPr>
          </a:p>
          <a:p>
            <a:pPr marL="190381">
              <a:lnSpc>
                <a:spcPct val="150000"/>
              </a:lnSpc>
              <a:spcBef>
                <a:spcPts val="660"/>
              </a:spcBef>
            </a:pPr>
            <a:r>
              <a:rPr lang="zh-TW" altLang="en-US" sz="2800" b="1" spc="-10" dirty="0">
                <a:solidFill>
                  <a:schemeClr val="tx2">
                    <a:lumMod val="60000"/>
                    <a:lumOff val="40000"/>
                  </a:schemeClr>
                </a:solidFill>
                <a:latin typeface="Microsoft YaHei"/>
                <a:cs typeface="Microsoft YaHei"/>
              </a:rPr>
              <a:t>施工中違建不符合本要點拍照列管之規定</a:t>
            </a:r>
            <a:r>
              <a:rPr lang="zh-TW" altLang="en-US" sz="2800" spc="-10" dirty="0">
                <a:latin typeface="Microsoft YaHei"/>
                <a:cs typeface="Microsoft YaHei"/>
              </a:rPr>
              <a:t>，</a:t>
            </a:r>
            <a:r>
              <a:rPr lang="zh-TW" altLang="en-US" sz="2800" b="1" spc="-10" dirty="0">
                <a:solidFill>
                  <a:schemeClr val="tx2">
                    <a:lumMod val="60000"/>
                    <a:lumOff val="40000"/>
                  </a:schemeClr>
                </a:solidFill>
                <a:latin typeface="Microsoft YaHei"/>
                <a:cs typeface="Microsoft YaHei"/>
              </a:rPr>
              <a:t>且依法不得補辦建築執照</a:t>
            </a:r>
            <a:r>
              <a:rPr lang="zh-TW" altLang="en-US" sz="2800" spc="-10" dirty="0">
                <a:latin typeface="Microsoft YaHei"/>
                <a:cs typeface="Microsoft YaHei"/>
              </a:rPr>
              <a:t>，應要求立即停工並限期恢復原狀，</a:t>
            </a:r>
            <a:r>
              <a:rPr lang="zh-TW" altLang="en-US" sz="2800" b="1" spc="-10" dirty="0">
                <a:solidFill>
                  <a:srgbClr val="C00000"/>
                </a:solidFill>
                <a:latin typeface="Microsoft YaHei"/>
                <a:cs typeface="Microsoft YaHei"/>
              </a:rPr>
              <a:t>逾期</a:t>
            </a:r>
            <a:r>
              <a:rPr lang="zh-TW" altLang="en-US" sz="2800" spc="-10" dirty="0">
                <a:latin typeface="Microsoft YaHei"/>
                <a:cs typeface="Microsoft YaHei"/>
              </a:rPr>
              <a:t>將由</a:t>
            </a:r>
            <a:r>
              <a:rPr lang="zh-TW" altLang="en-US" sz="2800" b="1" spc="-10" dirty="0">
                <a:solidFill>
                  <a:srgbClr val="C00000"/>
                </a:solidFill>
                <a:latin typeface="Microsoft YaHei"/>
                <a:cs typeface="Microsoft YaHei"/>
              </a:rPr>
              <a:t>本處代為執行拆除作業</a:t>
            </a:r>
            <a:r>
              <a:rPr lang="zh-TW" altLang="en-US" sz="2800" spc="-10" dirty="0">
                <a:latin typeface="Microsoft YaHei"/>
                <a:cs typeface="Microsoft YaHei"/>
              </a:rPr>
              <a:t>。</a:t>
            </a:r>
            <a:endParaRPr lang="zh-TW" altLang="en-US" sz="28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3AA13D2E-4719-31CD-573B-A3FE20524F66}"/>
              </a:ext>
            </a:extLst>
          </p:cNvPr>
          <p:cNvSpPr>
            <a:spLocks noGrp="1"/>
          </p:cNvSpPr>
          <p:nvPr>
            <p:ph type="sldNum" sz="quarter" idx="7"/>
          </p:nvPr>
        </p:nvSpPr>
        <p:spPr/>
        <p:txBody>
          <a:bodyPr/>
          <a:lstStyle/>
          <a:p>
            <a:fld id="{B6F15528-21DE-4FAA-801E-634DDDAF4B2B}" type="slidenum">
              <a:rPr lang="en-US" altLang="zh-TW" smtClean="0"/>
              <a:t>17</a:t>
            </a:fld>
            <a:endParaRPr lang="zh-TW" altLang="en-US"/>
          </a:p>
        </p:txBody>
      </p:sp>
      <p:sp>
        <p:nvSpPr>
          <p:cNvPr id="7" name="文字方塊 6">
            <a:extLst>
              <a:ext uri="{FF2B5EF4-FFF2-40B4-BE49-F238E27FC236}">
                <a16:creationId xmlns="" xmlns:a16="http://schemas.microsoft.com/office/drawing/2014/main" id="{D95BB538-D074-4E7A-0DE5-A54D7FE50288}"/>
              </a:ext>
            </a:extLst>
          </p:cNvPr>
          <p:cNvSpPr txBox="1"/>
          <p:nvPr/>
        </p:nvSpPr>
        <p:spPr>
          <a:xfrm>
            <a:off x="3225800" y="5134457"/>
            <a:ext cx="6582830" cy="707886"/>
          </a:xfrm>
          <a:prstGeom prst="rect">
            <a:avLst/>
          </a:prstGeom>
          <a:noFill/>
        </p:spPr>
        <p:txBody>
          <a:bodyPr wrap="square">
            <a:spAutoFit/>
          </a:bodyPr>
          <a:lstStyle/>
          <a:p>
            <a:r>
              <a:rPr kumimoji="0" lang="en-US" altLang="zh-TW" sz="4000" b="1" i="0" u="none" strike="noStrike" kern="1200" cap="none" spc="-10" normalizeH="0" baseline="0" noProof="0" dirty="0">
                <a:ln>
                  <a:noFill/>
                </a:ln>
                <a:solidFill>
                  <a:srgbClr val="CC9B00"/>
                </a:solidFill>
                <a:effectLst/>
                <a:uLnTx/>
                <a:uFillTx/>
                <a:latin typeface="Microsoft YaHei"/>
                <a:ea typeface="新細明體" panose="02020500000000000000" pitchFamily="18" charset="-120"/>
                <a:cs typeface="Microsoft YaHei"/>
              </a:rPr>
              <a:t>-</a:t>
            </a:r>
            <a:r>
              <a:rPr kumimoji="0" lang="zh-TW" altLang="en-US" sz="4000" b="1" i="0" u="none" strike="noStrike" kern="1200" cap="none" spc="-10" normalizeH="0" baseline="0" noProof="0" dirty="0">
                <a:ln>
                  <a:noFill/>
                </a:ln>
                <a:solidFill>
                  <a:srgbClr val="CC9B00"/>
                </a:solidFill>
                <a:effectLst/>
                <a:uLnTx/>
                <a:uFillTx/>
                <a:latin typeface="Microsoft YaHei"/>
                <a:ea typeface="新細明體" panose="02020500000000000000" pitchFamily="18" charset="-120"/>
                <a:cs typeface="Microsoft YaHei"/>
              </a:rPr>
              <a:t> 強制拆除施工中違建流程 </a:t>
            </a:r>
            <a:r>
              <a:rPr kumimoji="0" lang="en-US" altLang="zh-TW" sz="4000" b="1" i="0" u="none" strike="noStrike" kern="1200" cap="none" spc="-10" normalizeH="0" baseline="0" noProof="0" dirty="0">
                <a:ln>
                  <a:noFill/>
                </a:ln>
                <a:solidFill>
                  <a:srgbClr val="CC9B00"/>
                </a:solidFill>
                <a:effectLst/>
                <a:uLnTx/>
                <a:uFillTx/>
                <a:latin typeface="Microsoft YaHei"/>
                <a:ea typeface="新細明體" panose="02020500000000000000" pitchFamily="18" charset="-120"/>
                <a:cs typeface="Microsoft YaHei"/>
              </a:rPr>
              <a:t>-</a:t>
            </a:r>
            <a:endParaRPr lang="zh-TW" altLang="en-US" sz="4000" b="1" dirty="0">
              <a:solidFill>
                <a:srgbClr val="CC9B00"/>
              </a:solidFill>
            </a:endParaRPr>
          </a:p>
        </p:txBody>
      </p:sp>
      <p:sp>
        <p:nvSpPr>
          <p:cNvPr id="10" name="矩形: 圓角 9">
            <a:extLst>
              <a:ext uri="{FF2B5EF4-FFF2-40B4-BE49-F238E27FC236}">
                <a16:creationId xmlns="" xmlns:a16="http://schemas.microsoft.com/office/drawing/2014/main" id="{A38E1C7F-C766-421A-0D1D-4DB384BDA1CF}"/>
              </a:ext>
            </a:extLst>
          </p:cNvPr>
          <p:cNvSpPr/>
          <p:nvPr/>
        </p:nvSpPr>
        <p:spPr>
          <a:xfrm>
            <a:off x="428065" y="6763083"/>
            <a:ext cx="3219497" cy="1459481"/>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1" name="object 5">
            <a:extLst>
              <a:ext uri="{FF2B5EF4-FFF2-40B4-BE49-F238E27FC236}">
                <a16:creationId xmlns="" xmlns:a16="http://schemas.microsoft.com/office/drawing/2014/main" id="{7F3A8F55-C4C9-D751-A2F1-A8B073AE1508}"/>
              </a:ext>
            </a:extLst>
          </p:cNvPr>
          <p:cNvSpPr txBox="1"/>
          <p:nvPr/>
        </p:nvSpPr>
        <p:spPr>
          <a:xfrm>
            <a:off x="326370" y="6819489"/>
            <a:ext cx="689630" cy="749505"/>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rPr>
              <a:t>由</a:t>
            </a:r>
          </a:p>
        </p:txBody>
      </p:sp>
      <p:sp>
        <p:nvSpPr>
          <p:cNvPr id="12" name="文字方塊 11">
            <a:extLst>
              <a:ext uri="{FF2B5EF4-FFF2-40B4-BE49-F238E27FC236}">
                <a16:creationId xmlns="" xmlns:a16="http://schemas.microsoft.com/office/drawing/2014/main" id="{C7CF1C07-EA75-7F98-4588-5E7F057B5EAD}"/>
              </a:ext>
            </a:extLst>
          </p:cNvPr>
          <p:cNvSpPr txBox="1"/>
          <p:nvPr/>
        </p:nvSpPr>
        <p:spPr>
          <a:xfrm>
            <a:off x="830404" y="7055246"/>
            <a:ext cx="2817158" cy="830997"/>
          </a:xfrm>
          <a:prstGeom prst="rect">
            <a:avLst/>
          </a:prstGeom>
          <a:noFill/>
        </p:spPr>
        <p:txBody>
          <a:bodyPr wrap="square">
            <a:spAutoFit/>
          </a:bodyPr>
          <a:lstStyle/>
          <a:p>
            <a:pPr marL="514350" indent="-514350">
              <a:buFont typeface="+mj-lt"/>
              <a:buAutoNum type="arabicPeriod"/>
            </a:pPr>
            <a:r>
              <a:rPr kumimoji="0" lang="zh-TW" altLang="en-US" sz="24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違建查報人員</a:t>
            </a:r>
            <a:endParaRPr kumimoji="0" lang="en-US" altLang="zh-TW" sz="24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endParaRPr>
          </a:p>
          <a:p>
            <a:pPr marL="514350" indent="-514350">
              <a:buFont typeface="+mj-lt"/>
              <a:buAutoNum type="arabicPeriod"/>
            </a:pPr>
            <a:r>
              <a:rPr kumimoji="0" lang="zh-TW" altLang="en-US" sz="24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拆除人員</a:t>
            </a:r>
            <a:endParaRPr lang="zh-TW" altLang="en-US" sz="1600" dirty="0"/>
          </a:p>
        </p:txBody>
      </p:sp>
      <p:sp>
        <p:nvSpPr>
          <p:cNvPr id="13" name="箭號: 向右 12">
            <a:extLst>
              <a:ext uri="{FF2B5EF4-FFF2-40B4-BE49-F238E27FC236}">
                <a16:creationId xmlns="" xmlns:a16="http://schemas.microsoft.com/office/drawing/2014/main" id="{35F80A67-BF75-8E57-804B-E22B877C25B6}"/>
              </a:ext>
            </a:extLst>
          </p:cNvPr>
          <p:cNvSpPr/>
          <p:nvPr/>
        </p:nvSpPr>
        <p:spPr>
          <a:xfrm>
            <a:off x="3759200" y="7292121"/>
            <a:ext cx="549126" cy="357246"/>
          </a:xfrm>
          <a:prstGeom prst="right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圓角 13">
            <a:extLst>
              <a:ext uri="{FF2B5EF4-FFF2-40B4-BE49-F238E27FC236}">
                <a16:creationId xmlns="" xmlns:a16="http://schemas.microsoft.com/office/drawing/2014/main" id="{8B950472-B46D-67D0-EC3E-1D4E70794EC6}"/>
              </a:ext>
            </a:extLst>
          </p:cNvPr>
          <p:cNvSpPr/>
          <p:nvPr/>
        </p:nvSpPr>
        <p:spPr>
          <a:xfrm>
            <a:off x="4470495" y="6763083"/>
            <a:ext cx="4302582" cy="1459481"/>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5" name="object 5">
            <a:extLst>
              <a:ext uri="{FF2B5EF4-FFF2-40B4-BE49-F238E27FC236}">
                <a16:creationId xmlns="" xmlns:a16="http://schemas.microsoft.com/office/drawing/2014/main" id="{66C9E9FF-A069-8EBF-13D8-80A3F8EB8D61}"/>
              </a:ext>
            </a:extLst>
          </p:cNvPr>
          <p:cNvSpPr txBox="1"/>
          <p:nvPr/>
        </p:nvSpPr>
        <p:spPr>
          <a:xfrm>
            <a:off x="4368800" y="6248400"/>
            <a:ext cx="3752954" cy="749505"/>
          </a:xfrm>
          <a:prstGeom prst="rect">
            <a:avLst/>
          </a:prstGeom>
        </p:spPr>
        <p:txBody>
          <a:bodyPr vert="horz" wrap="square" lIns="0" tIns="96461" rIns="0" bIns="0" rtlCol="0">
            <a:spAutoFit/>
          </a:bodyPr>
          <a:lstStyle/>
          <a:p>
            <a:pPr marL="190381" algn="ctr">
              <a:lnSpc>
                <a:spcPct val="150000"/>
              </a:lnSpc>
              <a:spcBef>
                <a:spcPts val="660"/>
              </a:spcBef>
            </a:pPr>
            <a:r>
              <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rPr>
              <a:t>將 </a:t>
            </a:r>
            <a:r>
              <a:rPr lang="zh-TW" altLang="en-US" sz="3200" b="1" dirty="0">
                <a:solidFill>
                  <a:srgbClr val="C00000"/>
                </a:solidFill>
                <a:latin typeface="標楷體" panose="03000509000000000000" pitchFamily="65" charset="-120"/>
                <a:ea typeface="標楷體" panose="03000509000000000000" pitchFamily="65" charset="-120"/>
                <a:cs typeface="Microsoft YaHei"/>
              </a:rPr>
              <a:t>強制拆除通知書</a:t>
            </a:r>
          </a:p>
        </p:txBody>
      </p:sp>
      <p:sp>
        <p:nvSpPr>
          <p:cNvPr id="16" name="文字方塊 15">
            <a:extLst>
              <a:ext uri="{FF2B5EF4-FFF2-40B4-BE49-F238E27FC236}">
                <a16:creationId xmlns="" xmlns:a16="http://schemas.microsoft.com/office/drawing/2014/main" id="{7F171790-5FF1-AF9E-F571-0E80AADFF9A2}"/>
              </a:ext>
            </a:extLst>
          </p:cNvPr>
          <p:cNvSpPr txBox="1"/>
          <p:nvPr/>
        </p:nvSpPr>
        <p:spPr>
          <a:xfrm>
            <a:off x="4692753" y="7216029"/>
            <a:ext cx="4059533" cy="830997"/>
          </a:xfrm>
          <a:prstGeom prst="rect">
            <a:avLst/>
          </a:prstGeom>
          <a:noFill/>
        </p:spPr>
        <p:txBody>
          <a:bodyPr wrap="square">
            <a:spAutoFit/>
          </a:bodyPr>
          <a:lstStyle/>
          <a:p>
            <a:pPr marL="514350" indent="-514350">
              <a:buFont typeface="+mj-lt"/>
              <a:buAutoNum type="arabicPeriod"/>
            </a:pPr>
            <a:r>
              <a:rPr lang="zh-TW" altLang="en-US" sz="2400" spc="-10" dirty="0">
                <a:latin typeface="Microsoft YaHei"/>
                <a:cs typeface="Microsoft YaHei"/>
              </a:rPr>
              <a:t>現場交付違建所有人收執</a:t>
            </a:r>
            <a:endParaRPr lang="en-US" altLang="zh-TW" sz="2400" spc="-10" dirty="0">
              <a:latin typeface="Microsoft YaHei"/>
              <a:cs typeface="Microsoft YaHei"/>
            </a:endParaRPr>
          </a:p>
          <a:p>
            <a:pPr marL="514350" indent="-514350">
              <a:buFont typeface="+mj-lt"/>
              <a:buAutoNum type="arabicPeriod"/>
            </a:pPr>
            <a:r>
              <a:rPr lang="zh-TW" altLang="en-US" sz="2400" spc="-10" dirty="0">
                <a:latin typeface="Microsoft YaHei"/>
                <a:cs typeface="Microsoft YaHei"/>
              </a:rPr>
              <a:t>現場公告並拍照</a:t>
            </a:r>
            <a:endParaRPr lang="zh-TW" altLang="en-US" sz="2400" dirty="0"/>
          </a:p>
        </p:txBody>
      </p:sp>
      <p:sp>
        <p:nvSpPr>
          <p:cNvPr id="17" name="箭號: 向右 16">
            <a:extLst>
              <a:ext uri="{FF2B5EF4-FFF2-40B4-BE49-F238E27FC236}">
                <a16:creationId xmlns="" xmlns:a16="http://schemas.microsoft.com/office/drawing/2014/main" id="{B66C4BC7-B60B-62A2-EBCE-7CEC1B16382C}"/>
              </a:ext>
            </a:extLst>
          </p:cNvPr>
          <p:cNvSpPr/>
          <p:nvPr/>
        </p:nvSpPr>
        <p:spPr>
          <a:xfrm>
            <a:off x="8901311" y="7314200"/>
            <a:ext cx="549126" cy="357246"/>
          </a:xfrm>
          <a:prstGeom prst="right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矩形: 圓角 17">
            <a:extLst>
              <a:ext uri="{FF2B5EF4-FFF2-40B4-BE49-F238E27FC236}">
                <a16:creationId xmlns="" xmlns:a16="http://schemas.microsoft.com/office/drawing/2014/main" id="{5385B3EB-B11A-9A35-75BD-61BDD79CE3E6}"/>
              </a:ext>
            </a:extLst>
          </p:cNvPr>
          <p:cNvSpPr/>
          <p:nvPr/>
        </p:nvSpPr>
        <p:spPr>
          <a:xfrm>
            <a:off x="9702903" y="6692217"/>
            <a:ext cx="2817157" cy="1459481"/>
          </a:xfrm>
          <a:prstGeom prst="roundRect">
            <a:avLst/>
          </a:prstGeom>
          <a:solidFill>
            <a:schemeClr val="accent4">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文字方塊 18">
            <a:extLst>
              <a:ext uri="{FF2B5EF4-FFF2-40B4-BE49-F238E27FC236}">
                <a16:creationId xmlns="" xmlns:a16="http://schemas.microsoft.com/office/drawing/2014/main" id="{A63FF316-1C7B-74EC-6AB5-E2E8A9EBE2D2}"/>
              </a:ext>
            </a:extLst>
          </p:cNvPr>
          <p:cNvSpPr txBox="1"/>
          <p:nvPr/>
        </p:nvSpPr>
        <p:spPr>
          <a:xfrm>
            <a:off x="9861272" y="6997905"/>
            <a:ext cx="2817158" cy="830997"/>
          </a:xfrm>
          <a:prstGeom prst="rect">
            <a:avLst/>
          </a:prstGeom>
          <a:noFill/>
        </p:spPr>
        <p:txBody>
          <a:bodyPr wrap="square">
            <a:spAutoFit/>
          </a:bodyPr>
          <a:lstStyle/>
          <a:p>
            <a:r>
              <a:rPr lang="zh-TW" altLang="en-US" sz="2400" spc="-10" dirty="0">
                <a:latin typeface="Microsoft YaHei"/>
                <a:cs typeface="Microsoft YaHei"/>
              </a:rPr>
              <a:t>立即排定時間執行強制拆除作業</a:t>
            </a:r>
            <a:endParaRPr lang="zh-TW" altLang="en-US" sz="1600" dirty="0"/>
          </a:p>
        </p:txBody>
      </p:sp>
      <p:sp>
        <p:nvSpPr>
          <p:cNvPr id="2" name="object 2">
            <a:extLst>
              <a:ext uri="{FF2B5EF4-FFF2-40B4-BE49-F238E27FC236}">
                <a16:creationId xmlns="" xmlns:a16="http://schemas.microsoft.com/office/drawing/2014/main" id="{A212D318-3372-7380-3AD1-CEF80A2F8F70}"/>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6846062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7635B7F6-4C75-DB21-C164-2EC36A69506D}"/>
            </a:ext>
          </a:extLst>
        </p:cNvPr>
        <p:cNvGrpSpPr/>
        <p:nvPr/>
      </p:nvGrpSpPr>
      <p:grpSpPr>
        <a:xfrm>
          <a:off x="0" y="0"/>
          <a:ext cx="0" cy="0"/>
          <a:chOff x="0" y="0"/>
          <a:chExt cx="0" cy="0"/>
        </a:xfrm>
      </p:grpSpPr>
      <p:sp>
        <p:nvSpPr>
          <p:cNvPr id="15" name="矩形: 圓角 14">
            <a:extLst>
              <a:ext uri="{FF2B5EF4-FFF2-40B4-BE49-F238E27FC236}">
                <a16:creationId xmlns="" xmlns:a16="http://schemas.microsoft.com/office/drawing/2014/main" id="{8BE238C8-0CCC-E4C9-F70C-B36F8BF01865}"/>
              </a:ext>
            </a:extLst>
          </p:cNvPr>
          <p:cNvSpPr/>
          <p:nvPr/>
        </p:nvSpPr>
        <p:spPr>
          <a:xfrm>
            <a:off x="1037293" y="4876800"/>
            <a:ext cx="10570508" cy="3522875"/>
          </a:xfrm>
          <a:prstGeom prst="roundRect">
            <a:avLst/>
          </a:prstGeom>
          <a:solidFill>
            <a:schemeClr val="bg1">
              <a:lumMod val="85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
        <p:nvSpPr>
          <p:cNvPr id="3" name="object 3">
            <a:extLst>
              <a:ext uri="{FF2B5EF4-FFF2-40B4-BE49-F238E27FC236}">
                <a16:creationId xmlns="" xmlns:a16="http://schemas.microsoft.com/office/drawing/2014/main" id="{16D9848A-C998-7620-DE0B-D99DFEF3BEA4}"/>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83A83C36-7286-EAE9-9880-F37B4B6754BD}"/>
              </a:ext>
            </a:extLst>
          </p:cNvPr>
          <p:cNvSpPr txBox="1"/>
          <p:nvPr/>
        </p:nvSpPr>
        <p:spPr>
          <a:xfrm>
            <a:off x="1037293" y="3679290"/>
            <a:ext cx="11785600" cy="837734"/>
          </a:xfrm>
          <a:prstGeom prst="rect">
            <a:avLst/>
          </a:prstGeom>
        </p:spPr>
        <p:txBody>
          <a:bodyPr vert="horz" wrap="square" lIns="0" tIns="96461" rIns="0" bIns="0" rtlCol="0">
            <a:spAutoFit/>
          </a:bodyPr>
          <a:lstStyle/>
          <a:p>
            <a:pPr marL="12699">
              <a:spcBef>
                <a:spcPts val="759"/>
              </a:spcBef>
            </a:pPr>
            <a:endParaRPr sz="1050" dirty="0">
              <a:latin typeface="Microsoft YaHei"/>
              <a:cs typeface="Microsoft YaHei"/>
            </a:endParaRPr>
          </a:p>
          <a:p>
            <a:pPr marL="647581" indent="-457200">
              <a:lnSpc>
                <a:spcPct val="150000"/>
              </a:lnSpc>
              <a:spcBef>
                <a:spcPts val="660"/>
              </a:spcBef>
              <a:buFont typeface="Wingdings" panose="05000000000000000000" pitchFamily="2" charset="2"/>
              <a:buChar char="Ø"/>
            </a:pPr>
            <a:r>
              <a:rPr lang="zh-TW" altLang="en-US" sz="2400" spc="-10" dirty="0">
                <a:solidFill>
                  <a:schemeClr val="tx1">
                    <a:lumMod val="75000"/>
                    <a:lumOff val="25000"/>
                  </a:schemeClr>
                </a:solidFill>
                <a:latin typeface="Microsoft YaHei"/>
                <a:cs typeface="Microsoft YaHei"/>
              </a:rPr>
              <a:t>既存違建應拍照列管，列入分類分期計畫處理。</a:t>
            </a:r>
            <a:endParaRPr lang="en-US" altLang="zh-TW" sz="2400" spc="-10" dirty="0">
              <a:solidFill>
                <a:schemeClr val="tx1">
                  <a:lumMod val="75000"/>
                  <a:lumOff val="25000"/>
                </a:schemeClr>
              </a:solidFill>
              <a:latin typeface="Microsoft YaHei"/>
              <a:cs typeface="Microsoft YaHei"/>
            </a:endParaRPr>
          </a:p>
        </p:txBody>
      </p:sp>
      <p:sp>
        <p:nvSpPr>
          <p:cNvPr id="6" name="投影片編號版面配置區 5">
            <a:extLst>
              <a:ext uri="{FF2B5EF4-FFF2-40B4-BE49-F238E27FC236}">
                <a16:creationId xmlns="" xmlns:a16="http://schemas.microsoft.com/office/drawing/2014/main" id="{2DD84A8A-D592-DC8D-39AA-EB22326B67E5}"/>
              </a:ext>
            </a:extLst>
          </p:cNvPr>
          <p:cNvSpPr>
            <a:spLocks noGrp="1"/>
          </p:cNvSpPr>
          <p:nvPr>
            <p:ph type="sldNum" sz="quarter" idx="7"/>
          </p:nvPr>
        </p:nvSpPr>
        <p:spPr/>
        <p:txBody>
          <a:bodyPr/>
          <a:lstStyle/>
          <a:p>
            <a:fld id="{B6F15528-21DE-4FAA-801E-634DDDAF4B2B}" type="slidenum">
              <a:rPr lang="en-US" altLang="zh-TW" smtClean="0"/>
              <a:t>18</a:t>
            </a:fld>
            <a:endParaRPr lang="zh-TW" altLang="en-US"/>
          </a:p>
        </p:txBody>
      </p:sp>
      <p:sp>
        <p:nvSpPr>
          <p:cNvPr id="7" name="文字方塊 6">
            <a:extLst>
              <a:ext uri="{FF2B5EF4-FFF2-40B4-BE49-F238E27FC236}">
                <a16:creationId xmlns="" xmlns:a16="http://schemas.microsoft.com/office/drawing/2014/main" id="{A554E06A-C2F4-B3D4-92C5-9FE46F6312DF}"/>
              </a:ext>
            </a:extLst>
          </p:cNvPr>
          <p:cNvSpPr txBox="1"/>
          <p:nvPr/>
        </p:nvSpPr>
        <p:spPr>
          <a:xfrm>
            <a:off x="1473948" y="4989679"/>
            <a:ext cx="6548716" cy="2894960"/>
          </a:xfrm>
          <a:prstGeom prst="rect">
            <a:avLst/>
          </a:prstGeom>
          <a:noFill/>
        </p:spPr>
        <p:txBody>
          <a:bodyPr wrap="square">
            <a:spAutoFit/>
          </a:bodyPr>
          <a:lstStyle/>
          <a:p>
            <a:pPr marL="514350" indent="-514350">
              <a:lnSpc>
                <a:spcPct val="200000"/>
              </a:lnSpc>
              <a:buFont typeface="+mj-lt"/>
              <a:buAutoNum type="arabicPeriod"/>
            </a:pPr>
            <a:r>
              <a:rPr lang="zh-TW" altLang="en-US" sz="3200" b="1" dirty="0">
                <a:latin typeface="微軟正黑體" panose="020B0604030504040204" pitchFamily="34" charset="-120"/>
                <a:ea typeface="微軟正黑體" panose="020B0604030504040204" pitchFamily="34" charset="-120"/>
              </a:rPr>
              <a:t>大型違建</a:t>
            </a:r>
          </a:p>
          <a:p>
            <a:pPr marL="514350" indent="-514350">
              <a:lnSpc>
                <a:spcPct val="200000"/>
              </a:lnSpc>
              <a:buFont typeface="+mj-lt"/>
              <a:buAutoNum type="arabicPeriod"/>
            </a:pPr>
            <a:r>
              <a:rPr lang="zh-TW" altLang="en-US" sz="3200" b="1" dirty="0">
                <a:latin typeface="微軟正黑體" panose="020B0604030504040204" pitchFamily="34" charset="-120"/>
                <a:ea typeface="微軟正黑體" panose="020B0604030504040204" pitchFamily="34" charset="-120"/>
              </a:rPr>
              <a:t>列入本處專案處理</a:t>
            </a:r>
          </a:p>
          <a:p>
            <a:pPr marL="514350" indent="-514350">
              <a:lnSpc>
                <a:spcPct val="200000"/>
              </a:lnSpc>
              <a:buFont typeface="+mj-lt"/>
              <a:buAutoNum type="arabicPeriod"/>
            </a:pPr>
            <a:r>
              <a:rPr lang="zh-TW" altLang="en-US" sz="3200" b="1" dirty="0">
                <a:latin typeface="微軟正黑體" panose="020B0604030504040204" pitchFamily="34" charset="-120"/>
                <a:ea typeface="微軟正黑體" panose="020B0604030504040204" pitchFamily="34" charset="-120"/>
              </a:rPr>
              <a:t>危害公共安全</a:t>
            </a:r>
          </a:p>
        </p:txBody>
      </p:sp>
      <p:sp>
        <p:nvSpPr>
          <p:cNvPr id="12" name="文字方塊 11">
            <a:extLst>
              <a:ext uri="{FF2B5EF4-FFF2-40B4-BE49-F238E27FC236}">
                <a16:creationId xmlns="" xmlns:a16="http://schemas.microsoft.com/office/drawing/2014/main" id="{8D1BA856-76EA-BFD9-D3BC-AA43C578865D}"/>
              </a:ext>
            </a:extLst>
          </p:cNvPr>
          <p:cNvSpPr txBox="1"/>
          <p:nvPr/>
        </p:nvSpPr>
        <p:spPr>
          <a:xfrm>
            <a:off x="714559" y="8595393"/>
            <a:ext cx="7921441" cy="580800"/>
          </a:xfrm>
          <a:prstGeom prst="rect">
            <a:avLst/>
          </a:prstGeom>
          <a:noFill/>
        </p:spPr>
        <p:txBody>
          <a:bodyPr wrap="square">
            <a:spAutoFit/>
          </a:bodyPr>
          <a:lstStyle/>
          <a:p>
            <a:pPr marL="190381" marR="0" lvl="0" algn="l" defTabSz="913837" rtl="0" eaLnBrk="1" fontAlgn="auto" latinLnBrk="0" hangingPunct="1">
              <a:lnSpc>
                <a:spcPct val="150000"/>
              </a:lnSpc>
              <a:spcBef>
                <a:spcPts val="660"/>
              </a:spcBef>
              <a:spcAft>
                <a:spcPts val="0"/>
              </a:spcAft>
              <a:buClrTx/>
              <a:buSzTx/>
              <a:tabLst/>
              <a:defRPr/>
            </a:pPr>
            <a:r>
              <a:rPr lang="zh-TW" altLang="en-US" sz="2400" spc="-10" dirty="0">
                <a:solidFill>
                  <a:schemeClr val="tx1">
                    <a:lumMod val="75000"/>
                    <a:lumOff val="25000"/>
                  </a:schemeClr>
                </a:solidFill>
                <a:latin typeface="Microsoft YaHei"/>
                <a:ea typeface="新細明體" panose="02020500000000000000" pitchFamily="18" charset="-120"/>
                <a:cs typeface="Microsoft YaHei"/>
              </a:rPr>
              <a:t>上述 </a:t>
            </a:r>
            <a:r>
              <a:rPr lang="en-US" altLang="zh-TW" sz="2400" spc="-10" dirty="0">
                <a:solidFill>
                  <a:schemeClr val="tx1">
                    <a:lumMod val="75000"/>
                    <a:lumOff val="25000"/>
                  </a:schemeClr>
                </a:solidFill>
                <a:latin typeface="Microsoft YaHei"/>
                <a:ea typeface="新細明體" panose="02020500000000000000" pitchFamily="18" charset="-120"/>
                <a:cs typeface="Microsoft YaHei"/>
              </a:rPr>
              <a:t>6</a:t>
            </a:r>
            <a:r>
              <a:rPr lang="zh-TW" altLang="en-US" sz="2400" spc="-10" dirty="0">
                <a:solidFill>
                  <a:schemeClr val="tx1">
                    <a:lumMod val="75000"/>
                    <a:lumOff val="25000"/>
                  </a:schemeClr>
                </a:solidFill>
                <a:latin typeface="Microsoft YaHei"/>
                <a:ea typeface="新細明體" panose="02020500000000000000" pitchFamily="18" charset="-120"/>
                <a:cs typeface="Microsoft YaHei"/>
              </a:rPr>
              <a:t> 項</a:t>
            </a:r>
            <a:r>
              <a:rPr kumimoji="0" lang="zh-TW" altLang="en-US" sz="2400" i="0" u="none" strike="noStrike" kern="1200" cap="none" spc="-10" normalizeH="0" baseline="0" noProof="0" dirty="0">
                <a:ln>
                  <a:noFill/>
                </a:ln>
                <a:solidFill>
                  <a:schemeClr val="tx1">
                    <a:lumMod val="75000"/>
                    <a:lumOff val="25000"/>
                  </a:schemeClr>
                </a:solidFill>
                <a:effectLst/>
                <a:uLnTx/>
                <a:uFillTx/>
                <a:latin typeface="Microsoft YaHei"/>
                <a:ea typeface="新細明體" panose="02020500000000000000" pitchFamily="18" charset="-120"/>
                <a:cs typeface="Microsoft YaHei"/>
              </a:rPr>
              <a:t>由本處訂定計畫</a:t>
            </a:r>
            <a:endParaRPr kumimoji="0" lang="zh-TW" altLang="en-US" sz="2400" i="0" u="none" strike="noStrike" kern="1200" cap="none" spc="0" normalizeH="0" baseline="0" noProof="0" dirty="0">
              <a:ln>
                <a:noFill/>
              </a:ln>
              <a:solidFill>
                <a:schemeClr val="tx1">
                  <a:lumMod val="75000"/>
                  <a:lumOff val="25000"/>
                </a:schemeClr>
              </a:solidFill>
              <a:effectLst/>
              <a:uLnTx/>
              <a:uFillTx/>
              <a:latin typeface="微軟正黑體" panose="020B0604030504040204" pitchFamily="34" charset="-120"/>
              <a:ea typeface="微軟正黑體" panose="020B0604030504040204" pitchFamily="34" charset="-120"/>
              <a:cs typeface="Microsoft YaHei"/>
            </a:endParaRPr>
          </a:p>
        </p:txBody>
      </p:sp>
      <p:sp>
        <p:nvSpPr>
          <p:cNvPr id="14" name="文字方塊 13">
            <a:extLst>
              <a:ext uri="{FF2B5EF4-FFF2-40B4-BE49-F238E27FC236}">
                <a16:creationId xmlns="" xmlns:a16="http://schemas.microsoft.com/office/drawing/2014/main" id="{C4F18609-AA70-1E8C-DAC8-BADB6EB8AB32}"/>
              </a:ext>
            </a:extLst>
          </p:cNvPr>
          <p:cNvSpPr txBox="1"/>
          <p:nvPr/>
        </p:nvSpPr>
        <p:spPr>
          <a:xfrm>
            <a:off x="6583084" y="5029200"/>
            <a:ext cx="6548716" cy="2894960"/>
          </a:xfrm>
          <a:prstGeom prst="rect">
            <a:avLst/>
          </a:prstGeom>
          <a:noFill/>
        </p:spPr>
        <p:txBody>
          <a:bodyPr wrap="square">
            <a:spAutoFit/>
          </a:bodyPr>
          <a:lstStyle/>
          <a:p>
            <a:pPr marL="514350" marR="0" lvl="0" indent="-514350" algn="l" defTabSz="913837" rtl="0" eaLnBrk="1" fontAlgn="auto" latinLnBrk="0" hangingPunct="1">
              <a:lnSpc>
                <a:spcPct val="200000"/>
              </a:lnSpc>
              <a:spcBef>
                <a:spcPts val="0"/>
              </a:spcBef>
              <a:spcAft>
                <a:spcPts val="0"/>
              </a:spcAft>
              <a:buClrTx/>
              <a:buSzTx/>
              <a:buFont typeface="+mj-lt"/>
              <a:buAutoNum type="arabicPeriod" startAt="4"/>
              <a:tabLst/>
              <a:defRPr/>
            </a:pPr>
            <a:r>
              <a:rPr kumimoji="0" lang="zh-TW" altLang="en-US" sz="32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山坡地水土保持</a:t>
            </a:r>
          </a:p>
          <a:p>
            <a:pPr marL="514350" marR="0" lvl="0" indent="-514350" algn="l" defTabSz="913837" rtl="0" eaLnBrk="1" fontAlgn="auto" latinLnBrk="0" hangingPunct="1">
              <a:lnSpc>
                <a:spcPct val="200000"/>
              </a:lnSpc>
              <a:spcBef>
                <a:spcPts val="0"/>
              </a:spcBef>
              <a:spcAft>
                <a:spcPts val="0"/>
              </a:spcAft>
              <a:buClrTx/>
              <a:buSzTx/>
              <a:buFont typeface="+mj-lt"/>
              <a:buAutoNum type="arabicPeriod" startAt="4"/>
              <a:tabLst/>
              <a:defRPr/>
            </a:pPr>
            <a:r>
              <a:rPr kumimoji="0" lang="zh-TW" altLang="en-US" sz="32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妨礙公共交通</a:t>
            </a:r>
          </a:p>
          <a:p>
            <a:pPr marL="514350" marR="0" lvl="0" indent="-514350" algn="l" defTabSz="913837" rtl="0" eaLnBrk="1" fontAlgn="auto" latinLnBrk="0" hangingPunct="1">
              <a:lnSpc>
                <a:spcPct val="200000"/>
              </a:lnSpc>
              <a:spcBef>
                <a:spcPts val="0"/>
              </a:spcBef>
              <a:spcAft>
                <a:spcPts val="0"/>
              </a:spcAft>
              <a:buClrTx/>
              <a:buSzTx/>
              <a:buFont typeface="+mj-lt"/>
              <a:buAutoNum type="arabicPeriod" startAt="4"/>
              <a:tabLst/>
              <a:defRPr/>
            </a:pPr>
            <a:r>
              <a:rPr kumimoji="0" lang="zh-TW" altLang="en-US" sz="3200" b="1" i="0" u="none" strike="noStrike" kern="1200" cap="none" spc="0" normalizeH="0" baseline="0" noProof="0" dirty="0">
                <a:ln>
                  <a:noFill/>
                </a:ln>
                <a:solidFill>
                  <a:prstClr val="black"/>
                </a:solidFill>
                <a:effectLst/>
                <a:uLnTx/>
                <a:uFillTx/>
                <a:latin typeface="微軟正黑體" panose="020B0604030504040204" pitchFamily="34" charset="-120"/>
                <a:ea typeface="微軟正黑體" panose="020B0604030504040204" pitchFamily="34" charset="-120"/>
                <a:cs typeface="+mn-cs"/>
              </a:rPr>
              <a:t>公共衛生及景觀風貌</a:t>
            </a:r>
          </a:p>
        </p:txBody>
      </p:sp>
      <p:sp>
        <p:nvSpPr>
          <p:cNvPr id="8" name="文字方塊 7">
            <a:extLst>
              <a:ext uri="{FF2B5EF4-FFF2-40B4-BE49-F238E27FC236}">
                <a16:creationId xmlns="" xmlns:a16="http://schemas.microsoft.com/office/drawing/2014/main" id="{6CC78FA4-2DF2-7955-A996-958C6CAEFD79}"/>
              </a:ext>
            </a:extLst>
          </p:cNvPr>
          <p:cNvSpPr txBox="1"/>
          <p:nvPr/>
        </p:nvSpPr>
        <p:spPr>
          <a:xfrm>
            <a:off x="1037293" y="3043105"/>
            <a:ext cx="6548716" cy="646331"/>
          </a:xfrm>
          <a:prstGeom prst="rect">
            <a:avLst/>
          </a:prstGeom>
          <a:noFill/>
        </p:spPr>
        <p:txBody>
          <a:bodyPr wrap="square">
            <a:spAutoFit/>
          </a:bodyPr>
          <a:lstStyle/>
          <a:p>
            <a:r>
              <a:rPr kumimoji="0" lang="zh-TW" altLang="en-US" sz="3600" b="1" i="0" u="none" strike="noStrike" kern="1200" cap="none" spc="-10" normalizeH="0" baseline="0" noProof="0" dirty="0">
                <a:ln>
                  <a:noFill/>
                </a:ln>
                <a:solidFill>
                  <a:srgbClr val="F79646">
                    <a:lumMod val="75000"/>
                  </a:srgbClr>
                </a:solidFill>
                <a:effectLst/>
                <a:uLnTx/>
                <a:uFillTx/>
                <a:latin typeface="Microsoft YaHei"/>
                <a:ea typeface="新細明體" panose="02020500000000000000" pitchFamily="18" charset="-120"/>
                <a:cs typeface="Microsoft YaHei"/>
              </a:rPr>
              <a:t>優先</a:t>
            </a:r>
            <a:r>
              <a:rPr kumimoji="0" lang="zh-TW" altLang="en-US" sz="3600" b="1" i="0" u="none" strike="noStrike" kern="1200" cap="none" spc="-10" normalizeH="0" baseline="0" noProof="0" dirty="0">
                <a:ln>
                  <a:noFill/>
                </a:ln>
                <a:solidFill>
                  <a:srgbClr val="4F81BD">
                    <a:lumMod val="75000"/>
                  </a:srgbClr>
                </a:solidFill>
                <a:effectLst/>
                <a:uLnTx/>
                <a:uFillTx/>
                <a:latin typeface="Microsoft YaHei"/>
                <a:ea typeface="新細明體" panose="02020500000000000000" pitchFamily="18" charset="-120"/>
                <a:cs typeface="Microsoft YaHei"/>
              </a:rPr>
              <a:t>執行違建查報拆除</a:t>
            </a:r>
            <a:endParaRPr lang="zh-TW" altLang="en-US" sz="2400" dirty="0"/>
          </a:p>
        </p:txBody>
      </p:sp>
      <p:sp>
        <p:nvSpPr>
          <p:cNvPr id="2" name="object 2">
            <a:extLst>
              <a:ext uri="{FF2B5EF4-FFF2-40B4-BE49-F238E27FC236}">
                <a16:creationId xmlns="" xmlns:a16="http://schemas.microsoft.com/office/drawing/2014/main" id="{19B73894-843A-CFB4-DEC0-A171D6D37C0B}"/>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7968426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C4082BC-9D1E-C863-58A5-04CBC96CB85D}"/>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60E402FA-4B44-9A12-8FF4-9CBE9B35CF8B}"/>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ACAF2F7B-F96F-30FB-3798-859F01DA593B}"/>
              </a:ext>
            </a:extLst>
          </p:cNvPr>
          <p:cNvSpPr txBox="1"/>
          <p:nvPr/>
        </p:nvSpPr>
        <p:spPr>
          <a:xfrm>
            <a:off x="825500" y="2963993"/>
            <a:ext cx="11785600" cy="5653155"/>
          </a:xfrm>
          <a:prstGeom prst="rect">
            <a:avLst/>
          </a:prstGeom>
        </p:spPr>
        <p:txBody>
          <a:bodyPr vert="horz" wrap="square" lIns="0" tIns="96461" rIns="0" bIns="0" rtlCol="0">
            <a:spAutoFit/>
          </a:bodyPr>
          <a:lstStyle/>
          <a:p>
            <a:pPr marL="12699">
              <a:spcBef>
                <a:spcPts val="759"/>
              </a:spcBef>
            </a:pPr>
            <a:endParaRPr lang="en-US" sz="3100" spc="-10" dirty="0">
              <a:latin typeface="Microsoft YaHei"/>
              <a:cs typeface="Microsoft YaHei"/>
            </a:endParaRPr>
          </a:p>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危害公共安全：依「違章建築處理辦法第十一條之一項」相關規定辦理。設置於露臺或法定空地，其高度在二點五公尺以下或低於該樓層高度。</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危害山坡地水土保持：指水土保持法山坡地範圍內，經山坡地主管機關認定有危害水土保持者。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妨礙公共交通：指占用道路、人行道或經交通、警政、消防等主管機關認定有影響公共交通者。</a:t>
            </a:r>
          </a:p>
        </p:txBody>
      </p:sp>
      <p:sp>
        <p:nvSpPr>
          <p:cNvPr id="6" name="投影片編號版面配置區 5">
            <a:extLst>
              <a:ext uri="{FF2B5EF4-FFF2-40B4-BE49-F238E27FC236}">
                <a16:creationId xmlns="" xmlns:a16="http://schemas.microsoft.com/office/drawing/2014/main" id="{EC63CD24-F001-B312-BACD-CCA5E6AF69B9}"/>
              </a:ext>
            </a:extLst>
          </p:cNvPr>
          <p:cNvSpPr>
            <a:spLocks noGrp="1"/>
          </p:cNvSpPr>
          <p:nvPr>
            <p:ph type="sldNum" sz="quarter" idx="7"/>
          </p:nvPr>
        </p:nvSpPr>
        <p:spPr/>
        <p:txBody>
          <a:bodyPr/>
          <a:lstStyle/>
          <a:p>
            <a:fld id="{B6F15528-21DE-4FAA-801E-634DDDAF4B2B}" type="slidenum">
              <a:rPr lang="en-US" altLang="zh-TW" smtClean="0"/>
              <a:t>19</a:t>
            </a:fld>
            <a:endParaRPr lang="zh-TW" altLang="en-US"/>
          </a:p>
        </p:txBody>
      </p:sp>
      <p:sp>
        <p:nvSpPr>
          <p:cNvPr id="2" name="文字方塊 1">
            <a:extLst>
              <a:ext uri="{FF2B5EF4-FFF2-40B4-BE49-F238E27FC236}">
                <a16:creationId xmlns="" xmlns:a16="http://schemas.microsoft.com/office/drawing/2014/main" id="{00B3FC99-2229-E144-C1DB-CB3238072E7F}"/>
              </a:ext>
            </a:extLst>
          </p:cNvPr>
          <p:cNvSpPr txBox="1"/>
          <p:nvPr/>
        </p:nvSpPr>
        <p:spPr>
          <a:xfrm>
            <a:off x="2757579" y="2937099"/>
            <a:ext cx="7921441" cy="723275"/>
          </a:xfrm>
          <a:prstGeom prst="rect">
            <a:avLst/>
          </a:prstGeom>
          <a:noFill/>
        </p:spPr>
        <p:txBody>
          <a:bodyPr wrap="square">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lang="zh-TW" altLang="en-US" sz="3100" b="1" spc="-10" dirty="0">
                <a:solidFill>
                  <a:schemeClr val="accent1">
                    <a:lumMod val="75000"/>
                  </a:schemeClr>
                </a:solidFill>
                <a:latin typeface="Microsoft YaHei"/>
                <a:ea typeface="新細明體" panose="02020500000000000000" pitchFamily="18" charset="-120"/>
                <a:cs typeface="Microsoft YaHei"/>
              </a:rPr>
              <a:t> </a:t>
            </a:r>
            <a:r>
              <a:rPr lang="en-US" altLang="zh-TW" sz="3100" b="1" spc="-10" dirty="0">
                <a:solidFill>
                  <a:schemeClr val="accent1">
                    <a:lumMod val="75000"/>
                  </a:schemeClr>
                </a:solidFill>
                <a:latin typeface="Microsoft YaHei"/>
                <a:ea typeface="新細明體" panose="02020500000000000000" pitchFamily="18" charset="-120"/>
                <a:cs typeface="Microsoft YaHei"/>
              </a:rPr>
              <a:t>6</a:t>
            </a:r>
            <a:r>
              <a:rPr lang="zh-TW" altLang="en-US" sz="3100" b="1" spc="-10" dirty="0">
                <a:solidFill>
                  <a:schemeClr val="accent1">
                    <a:lumMod val="75000"/>
                  </a:schemeClr>
                </a:solidFill>
                <a:latin typeface="Microsoft YaHei"/>
                <a:ea typeface="新細明體" panose="02020500000000000000" pitchFamily="18" charset="-120"/>
                <a:cs typeface="Microsoft YaHei"/>
              </a:rPr>
              <a:t> 項</a:t>
            </a:r>
            <a:r>
              <a:rPr kumimoji="0" lang="zh-TW" altLang="en-US" sz="3100" b="1" i="0" u="none" strike="noStrike" kern="1200" cap="none" spc="-10" normalizeH="0" baseline="0" noProof="0" dirty="0">
                <a:ln>
                  <a:noFill/>
                </a:ln>
                <a:solidFill>
                  <a:schemeClr val="accent1">
                    <a:lumMod val="75000"/>
                  </a:schemeClr>
                </a:solidFill>
                <a:effectLst/>
                <a:uLnTx/>
                <a:uFillTx/>
                <a:latin typeface="Microsoft YaHei"/>
                <a:ea typeface="新細明體" panose="02020500000000000000" pitchFamily="18" charset="-120"/>
                <a:cs typeface="Microsoft YaHei"/>
              </a:rPr>
              <a:t>由本處訂定計畫</a:t>
            </a:r>
            <a:r>
              <a:rPr kumimoji="0" lang="zh-TW" altLang="en-US" sz="3100" b="1" i="0" u="none" strike="noStrike" kern="1200" cap="none" spc="-10" normalizeH="0" baseline="0" noProof="0" dirty="0">
                <a:ln>
                  <a:noFill/>
                </a:ln>
                <a:solidFill>
                  <a:schemeClr val="accent6">
                    <a:lumMod val="75000"/>
                  </a:schemeClr>
                </a:solidFill>
                <a:effectLst/>
                <a:uLnTx/>
                <a:uFillTx/>
                <a:latin typeface="Microsoft YaHei"/>
                <a:ea typeface="新細明體" panose="02020500000000000000" pitchFamily="18" charset="-120"/>
                <a:cs typeface="Microsoft YaHei"/>
              </a:rPr>
              <a:t>優先</a:t>
            </a:r>
            <a:r>
              <a:rPr kumimoji="0" lang="zh-TW" altLang="en-US" sz="3100" b="1" i="0" u="none" strike="noStrike" kern="1200" cap="none" spc="-10" normalizeH="0" baseline="0" noProof="0" dirty="0">
                <a:ln>
                  <a:noFill/>
                </a:ln>
                <a:solidFill>
                  <a:schemeClr val="accent1">
                    <a:lumMod val="75000"/>
                  </a:schemeClr>
                </a:solidFill>
                <a:effectLst/>
                <a:uLnTx/>
                <a:uFillTx/>
                <a:latin typeface="Microsoft YaHei"/>
                <a:ea typeface="新細明體" panose="02020500000000000000" pitchFamily="18" charset="-120"/>
                <a:cs typeface="Microsoft YaHei"/>
              </a:rPr>
              <a:t>執行查報拆除。</a:t>
            </a:r>
            <a:endParaRPr kumimoji="0" lang="zh-TW" altLang="en-US" sz="3100" b="1" i="0" u="none" strike="noStrike" kern="1200" cap="none" spc="0" normalizeH="0" baseline="0" noProof="0" dirty="0">
              <a:ln>
                <a:noFill/>
              </a:ln>
              <a:solidFill>
                <a:schemeClr val="accent1">
                  <a:lumMod val="75000"/>
                </a:schemeClr>
              </a:solidFill>
              <a:effectLst/>
              <a:uLnTx/>
              <a:uFillTx/>
              <a:latin typeface="微軟正黑體" panose="020B0604030504040204" pitchFamily="34" charset="-120"/>
              <a:ea typeface="微軟正黑體" panose="020B0604030504040204" pitchFamily="34" charset="-120"/>
              <a:cs typeface="Microsoft YaHei"/>
            </a:endParaRPr>
          </a:p>
        </p:txBody>
      </p:sp>
      <p:sp>
        <p:nvSpPr>
          <p:cNvPr id="7" name="object 2">
            <a:extLst>
              <a:ext uri="{FF2B5EF4-FFF2-40B4-BE49-F238E27FC236}">
                <a16:creationId xmlns="" xmlns:a16="http://schemas.microsoft.com/office/drawing/2014/main" id="{BC6B6250-6909-BCF4-C062-4C6AA3E60A90}"/>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1926931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820808C-E5BD-6666-AFF7-9C51F96575A6}"/>
            </a:ext>
          </a:extLst>
        </p:cNvPr>
        <p:cNvGrpSpPr/>
        <p:nvPr/>
      </p:nvGrpSpPr>
      <p:grpSpPr>
        <a:xfrm>
          <a:off x="0" y="0"/>
          <a:ext cx="0" cy="0"/>
          <a:chOff x="0" y="0"/>
          <a:chExt cx="0" cy="0"/>
        </a:xfrm>
      </p:grpSpPr>
      <p:grpSp>
        <p:nvGrpSpPr>
          <p:cNvPr id="2" name="object 2">
            <a:extLst>
              <a:ext uri="{FF2B5EF4-FFF2-40B4-BE49-F238E27FC236}">
                <a16:creationId xmlns="" xmlns:a16="http://schemas.microsoft.com/office/drawing/2014/main" id="{A0A9E802-7D11-11D3-89B1-AE101D331C27}"/>
              </a:ext>
            </a:extLst>
          </p:cNvPr>
          <p:cNvGrpSpPr/>
          <p:nvPr/>
        </p:nvGrpSpPr>
        <p:grpSpPr>
          <a:xfrm>
            <a:off x="400050" y="8616966"/>
            <a:ext cx="12204700" cy="64135"/>
            <a:chOff x="400050" y="8616950"/>
            <a:chExt cx="12204700" cy="64135"/>
          </a:xfrm>
        </p:grpSpPr>
        <p:sp>
          <p:nvSpPr>
            <p:cNvPr id="3" name="object 3">
              <a:extLst>
                <a:ext uri="{FF2B5EF4-FFF2-40B4-BE49-F238E27FC236}">
                  <a16:creationId xmlns="" xmlns:a16="http://schemas.microsoft.com/office/drawing/2014/main" id="{207C6C83-FD57-DA9B-B9EF-ADF87C0D9C73}"/>
                </a:ext>
              </a:extLst>
            </p:cNvPr>
            <p:cNvSpPr/>
            <p:nvPr/>
          </p:nvSpPr>
          <p:spPr>
            <a:xfrm>
              <a:off x="406400" y="8623300"/>
              <a:ext cx="12192000" cy="635"/>
            </a:xfrm>
            <a:custGeom>
              <a:avLst/>
              <a:gdLst/>
              <a:ahLst/>
              <a:cxnLst/>
              <a:rect l="l" t="t" r="r" b="b"/>
              <a:pathLst>
                <a:path w="12192000" h="634">
                  <a:moveTo>
                    <a:pt x="0" y="0"/>
                  </a:moveTo>
                  <a:lnTo>
                    <a:pt x="12192001" y="127"/>
                  </a:lnTo>
                </a:path>
              </a:pathLst>
            </a:custGeom>
            <a:ln w="12700">
              <a:solidFill>
                <a:srgbClr val="7996B9"/>
              </a:solidFill>
            </a:ln>
          </p:spPr>
          <p:txBody>
            <a:bodyPr wrap="square" lIns="0" tIns="0" rIns="0" bIns="0" rtlCol="0"/>
            <a:lstStyle/>
            <a:p>
              <a:endParaRPr/>
            </a:p>
          </p:txBody>
        </p:sp>
        <p:sp>
          <p:nvSpPr>
            <p:cNvPr id="4" name="object 4">
              <a:extLst>
                <a:ext uri="{FF2B5EF4-FFF2-40B4-BE49-F238E27FC236}">
                  <a16:creationId xmlns="" xmlns:a16="http://schemas.microsoft.com/office/drawing/2014/main" id="{B50995B2-D85D-10B1-F696-0F6725DD7EE1}"/>
                </a:ext>
              </a:extLst>
            </p:cNvPr>
            <p:cNvSpPr/>
            <p:nvPr/>
          </p:nvSpPr>
          <p:spPr>
            <a:xfrm>
              <a:off x="406400" y="8674100"/>
              <a:ext cx="12192000" cy="635"/>
            </a:xfrm>
            <a:custGeom>
              <a:avLst/>
              <a:gdLst/>
              <a:ahLst/>
              <a:cxnLst/>
              <a:rect l="l" t="t" r="r" b="b"/>
              <a:pathLst>
                <a:path w="12192000" h="634">
                  <a:moveTo>
                    <a:pt x="0" y="0"/>
                  </a:moveTo>
                  <a:lnTo>
                    <a:pt x="12192001" y="127"/>
                  </a:lnTo>
                </a:path>
              </a:pathLst>
            </a:custGeom>
            <a:ln w="12700">
              <a:solidFill>
                <a:srgbClr val="7996B9"/>
              </a:solidFill>
            </a:ln>
          </p:spPr>
          <p:txBody>
            <a:bodyPr wrap="square" lIns="0" tIns="0" rIns="0" bIns="0" rtlCol="0"/>
            <a:lstStyle/>
            <a:p>
              <a:endParaRPr/>
            </a:p>
          </p:txBody>
        </p:sp>
      </p:grpSp>
      <p:sp>
        <p:nvSpPr>
          <p:cNvPr id="5" name="object 5">
            <a:extLst>
              <a:ext uri="{FF2B5EF4-FFF2-40B4-BE49-F238E27FC236}">
                <a16:creationId xmlns="" xmlns:a16="http://schemas.microsoft.com/office/drawing/2014/main" id="{74669F78-7FF9-3B7D-1359-3692A721FFD7}"/>
              </a:ext>
            </a:extLst>
          </p:cNvPr>
          <p:cNvSpPr txBox="1"/>
          <p:nvPr/>
        </p:nvSpPr>
        <p:spPr>
          <a:xfrm>
            <a:off x="420914" y="8870295"/>
            <a:ext cx="5250793" cy="641200"/>
          </a:xfrm>
          <a:prstGeom prst="rect">
            <a:avLst/>
          </a:prstGeom>
        </p:spPr>
        <p:txBody>
          <a:bodyPr vert="horz" wrap="square" lIns="0" tIns="12699" rIns="0" bIns="0" rtlCol="0">
            <a:spAutoFit/>
          </a:bodyPr>
          <a:lstStyle/>
          <a:p>
            <a:pPr marL="12699">
              <a:spcBef>
                <a:spcPts val="100"/>
              </a:spcBef>
            </a:pPr>
            <a:r>
              <a:rPr lang="zh-TW" altLang="en-US" sz="2000" b="1" dirty="0">
                <a:solidFill>
                  <a:srgbClr val="5C86B9"/>
                </a:solidFill>
                <a:latin typeface="Microsoft YaHei"/>
                <a:cs typeface="Microsoft YaHei"/>
              </a:rPr>
              <a:t>社團法人</a:t>
            </a:r>
            <a:endParaRPr lang="en-US" altLang="zh-TW" sz="2000" b="1" dirty="0">
              <a:solidFill>
                <a:srgbClr val="5C86B9"/>
              </a:solidFill>
              <a:latin typeface="Microsoft YaHei"/>
              <a:cs typeface="Microsoft YaHei"/>
            </a:endParaRPr>
          </a:p>
          <a:p>
            <a:pPr marL="12699">
              <a:spcBef>
                <a:spcPts val="100"/>
              </a:spcBef>
            </a:pPr>
            <a:r>
              <a:rPr lang="zh-TW" altLang="en-US" sz="2000" b="1" dirty="0">
                <a:solidFill>
                  <a:srgbClr val="5C86B9"/>
                </a:solidFill>
                <a:latin typeface="Microsoft YaHei"/>
                <a:cs typeface="Microsoft YaHei"/>
              </a:rPr>
              <a:t>福建金門馬祖地區建築師公會</a:t>
            </a:r>
            <a:endParaRPr sz="2000" b="1" dirty="0">
              <a:latin typeface="Microsoft YaHei"/>
              <a:cs typeface="Microsoft YaHei"/>
            </a:endParaRPr>
          </a:p>
        </p:txBody>
      </p:sp>
      <p:sp>
        <p:nvSpPr>
          <p:cNvPr id="7" name="object 7">
            <a:extLst>
              <a:ext uri="{FF2B5EF4-FFF2-40B4-BE49-F238E27FC236}">
                <a16:creationId xmlns="" xmlns:a16="http://schemas.microsoft.com/office/drawing/2014/main" id="{7F0E5D8D-A19E-F84C-6C7D-9BBE98FE49DF}"/>
              </a:ext>
            </a:extLst>
          </p:cNvPr>
          <p:cNvSpPr txBox="1"/>
          <p:nvPr/>
        </p:nvSpPr>
        <p:spPr>
          <a:xfrm>
            <a:off x="664588" y="161642"/>
            <a:ext cx="6338210" cy="752769"/>
          </a:xfrm>
          <a:prstGeom prst="rect">
            <a:avLst/>
          </a:prstGeom>
        </p:spPr>
        <p:txBody>
          <a:bodyPr vert="horz" wrap="square" lIns="0" tIns="13969" rIns="0" bIns="0" rtlCol="0">
            <a:spAutoFit/>
          </a:bodyPr>
          <a:lstStyle/>
          <a:p>
            <a:pPr marL="12699">
              <a:spcBef>
                <a:spcPts val="110"/>
              </a:spcBef>
            </a:pPr>
            <a:r>
              <a:rPr sz="4800" b="1" spc="-90" dirty="0">
                <a:solidFill>
                  <a:srgbClr val="314864"/>
                </a:solidFill>
                <a:latin typeface="Adobe 繁黑體 Std B" pitchFamily="34" charset="-120"/>
                <a:ea typeface="Adobe 繁黑體 Std B" pitchFamily="34" charset="-120"/>
                <a:cs typeface="Microsoft YaHei"/>
              </a:rPr>
              <a:t>違</a:t>
            </a:r>
            <a:r>
              <a:rPr lang="zh-TW" altLang="en-US" sz="4800" b="1" spc="-90" dirty="0">
                <a:solidFill>
                  <a:srgbClr val="314864"/>
                </a:solidFill>
                <a:latin typeface="Adobe 繁黑體 Std B" pitchFamily="34" charset="-120"/>
                <a:ea typeface="Adobe 繁黑體 Std B" pitchFamily="34" charset="-120"/>
                <a:cs typeface="Microsoft YaHei"/>
              </a:rPr>
              <a:t>章建築處理法令研析</a:t>
            </a:r>
            <a:endParaRPr sz="4800" b="1" dirty="0">
              <a:latin typeface="Adobe 繁黑體 Std B" pitchFamily="34" charset="-120"/>
              <a:ea typeface="Adobe 繁黑體 Std B" pitchFamily="34" charset="-120"/>
              <a:cs typeface="Microsoft YaHei"/>
            </a:endParaRPr>
          </a:p>
        </p:txBody>
      </p:sp>
      <p:sp>
        <p:nvSpPr>
          <p:cNvPr id="8" name="object 8">
            <a:extLst>
              <a:ext uri="{FF2B5EF4-FFF2-40B4-BE49-F238E27FC236}">
                <a16:creationId xmlns="" xmlns:a16="http://schemas.microsoft.com/office/drawing/2014/main" id="{27CDF238-9CF4-9251-8297-D10EB02AA511}"/>
              </a:ext>
            </a:extLst>
          </p:cNvPr>
          <p:cNvSpPr txBox="1"/>
          <p:nvPr/>
        </p:nvSpPr>
        <p:spPr>
          <a:xfrm>
            <a:off x="393718" y="8051309"/>
            <a:ext cx="6609079" cy="733533"/>
          </a:xfrm>
          <a:prstGeom prst="rect">
            <a:avLst/>
          </a:prstGeom>
        </p:spPr>
        <p:txBody>
          <a:bodyPr vert="horz" wrap="square" lIns="0" tIns="12699" rIns="0" bIns="0" rtlCol="0">
            <a:spAutoFit/>
          </a:bodyPr>
          <a:lstStyle/>
          <a:p>
            <a:pPr marL="12699">
              <a:spcBef>
                <a:spcPts val="100"/>
              </a:spcBef>
            </a:pPr>
            <a:r>
              <a:rPr sz="2300" dirty="0">
                <a:solidFill>
                  <a:srgbClr val="5C86B9"/>
                </a:solidFill>
                <a:latin typeface="Palatino Linotype"/>
                <a:cs typeface="Palatino Linotype"/>
              </a:rPr>
              <a:t>1</a:t>
            </a:r>
            <a:r>
              <a:rPr lang="en-US" altLang="zh-TW" sz="2300" dirty="0">
                <a:solidFill>
                  <a:srgbClr val="5C86B9"/>
                </a:solidFill>
                <a:latin typeface="Palatino Linotype"/>
                <a:cs typeface="Palatino Linotype"/>
              </a:rPr>
              <a:t>14</a:t>
            </a:r>
            <a:r>
              <a:rPr sz="2300" dirty="0">
                <a:solidFill>
                  <a:srgbClr val="5C86B9"/>
                </a:solidFill>
                <a:latin typeface="Microsoft YaHei"/>
                <a:cs typeface="Microsoft YaHei"/>
              </a:rPr>
              <a:t>年⾦⾨</a:t>
            </a:r>
            <a:r>
              <a:rPr lang="zh-TW" altLang="en-US" sz="2300" dirty="0">
                <a:solidFill>
                  <a:srgbClr val="5C86B9"/>
                </a:solidFill>
                <a:latin typeface="Microsoft YaHei"/>
                <a:cs typeface="Microsoft YaHei"/>
              </a:rPr>
              <a:t>國家公園管理處</a:t>
            </a:r>
            <a:endParaRPr lang="en-US" altLang="zh-TW" sz="2300" dirty="0">
              <a:solidFill>
                <a:srgbClr val="5C86B9"/>
              </a:solidFill>
              <a:latin typeface="Microsoft YaHei"/>
              <a:cs typeface="Microsoft YaHei"/>
            </a:endParaRPr>
          </a:p>
          <a:p>
            <a:pPr marL="12699">
              <a:spcBef>
                <a:spcPts val="100"/>
              </a:spcBef>
            </a:pPr>
            <a:endParaRPr sz="2300" dirty="0">
              <a:latin typeface="Microsoft YaHei"/>
              <a:cs typeface="Microsoft YaHei"/>
            </a:endParaRPr>
          </a:p>
        </p:txBody>
      </p:sp>
      <p:sp>
        <p:nvSpPr>
          <p:cNvPr id="9" name="投影片編號版面配置區 8">
            <a:extLst>
              <a:ext uri="{FF2B5EF4-FFF2-40B4-BE49-F238E27FC236}">
                <a16:creationId xmlns="" xmlns:a16="http://schemas.microsoft.com/office/drawing/2014/main" id="{E734E05B-95A6-C4DA-6EE9-0754B2A24673}"/>
              </a:ext>
            </a:extLst>
          </p:cNvPr>
          <p:cNvSpPr>
            <a:spLocks noGrp="1"/>
          </p:cNvSpPr>
          <p:nvPr>
            <p:ph type="sldNum" sz="quarter" idx="7"/>
          </p:nvPr>
        </p:nvSpPr>
        <p:spPr>
          <a:xfrm>
            <a:off x="9363456" y="8449192"/>
            <a:ext cx="2991104" cy="284523"/>
          </a:xfrm>
        </p:spPr>
        <p:txBody>
          <a:bodyPr/>
          <a:lstStyle/>
          <a:p>
            <a:fld id="{B6F15528-21DE-4FAA-801E-634DDDAF4B2B}" type="slidenum">
              <a:rPr lang="en-US" altLang="zh-TW" smtClean="0"/>
              <a:t>2</a:t>
            </a:fld>
            <a:endParaRPr lang="zh-TW" altLang="en-US" dirty="0"/>
          </a:p>
        </p:txBody>
      </p:sp>
      <p:pic>
        <p:nvPicPr>
          <p:cNvPr id="13" name="Picture 2" descr="違章建築有哪些？既存違建是什麼？那些可以不用拆？">
            <a:extLst>
              <a:ext uri="{FF2B5EF4-FFF2-40B4-BE49-F238E27FC236}">
                <a16:creationId xmlns="" xmlns:a16="http://schemas.microsoft.com/office/drawing/2014/main" id="{E81BBAE9-9957-19E1-C7CB-087B0B8E701C}"/>
              </a:ext>
            </a:extLst>
          </p:cNvPr>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1358900" y="1043025"/>
            <a:ext cx="10287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違章建築有哪些？既存違建是什麼？那些可以不用拆？">
            <a:extLst>
              <a:ext uri="{FF2B5EF4-FFF2-40B4-BE49-F238E27FC236}">
                <a16:creationId xmlns="" xmlns:a16="http://schemas.microsoft.com/office/drawing/2014/main" id="{95AF3FA7-C635-3ACC-A2C4-DD47DB9BB5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331" y="1556967"/>
            <a:ext cx="8777677" cy="5851785"/>
          </a:xfrm>
          <a:prstGeom prst="rect">
            <a:avLst/>
          </a:prstGeom>
          <a:noFill/>
          <a:extLst>
            <a:ext uri="{909E8E84-426E-40DD-AFC4-6F175D3DCCD1}">
              <a14:hiddenFill xmlns:a14="http://schemas.microsoft.com/office/drawing/2010/main">
                <a:solidFill>
                  <a:srgbClr val="FFFFFF"/>
                </a:solidFill>
              </a14:hiddenFill>
            </a:ext>
          </a:extLst>
        </p:spPr>
      </p:pic>
      <p:pic>
        <p:nvPicPr>
          <p:cNvPr id="12" name="圖片 11">
            <a:extLst>
              <a:ext uri="{FF2B5EF4-FFF2-40B4-BE49-F238E27FC236}">
                <a16:creationId xmlns="" xmlns:a16="http://schemas.microsoft.com/office/drawing/2014/main" id="{EF28EDA6-2EBC-F18D-C801-FE370F24D01C}"/>
              </a:ext>
            </a:extLst>
          </p:cNvPr>
          <p:cNvPicPr>
            <a:picLocks noChangeAspect="1"/>
          </p:cNvPicPr>
          <p:nvPr/>
        </p:nvPicPr>
        <p:blipFill>
          <a:blip r:embed="rId3"/>
          <a:stretch>
            <a:fillRect/>
          </a:stretch>
        </p:blipFill>
        <p:spPr>
          <a:xfrm>
            <a:off x="9363456" y="8724916"/>
            <a:ext cx="3181794" cy="828791"/>
          </a:xfrm>
          <a:prstGeom prst="rect">
            <a:avLst/>
          </a:prstGeom>
        </p:spPr>
      </p:pic>
      <p:pic>
        <p:nvPicPr>
          <p:cNvPr id="6" name="圖片 5">
            <a:extLst>
              <a:ext uri="{FF2B5EF4-FFF2-40B4-BE49-F238E27FC236}">
                <a16:creationId xmlns="" xmlns:a16="http://schemas.microsoft.com/office/drawing/2014/main" id="{7E52E8BA-ECC2-8623-BF90-C7634AA7D3F1}"/>
              </a:ext>
            </a:extLst>
          </p:cNvPr>
          <p:cNvPicPr>
            <a:picLocks noChangeAspect="1"/>
          </p:cNvPicPr>
          <p:nvPr/>
        </p:nvPicPr>
        <p:blipFill>
          <a:blip r:embed="rId4"/>
          <a:stretch>
            <a:fillRect/>
          </a:stretch>
        </p:blipFill>
        <p:spPr>
          <a:xfrm>
            <a:off x="2049796" y="1565932"/>
            <a:ext cx="8806569" cy="5842820"/>
          </a:xfrm>
          <a:prstGeom prst="rect">
            <a:avLst/>
          </a:prstGeom>
        </p:spPr>
      </p:pic>
    </p:spTree>
    <p:extLst>
      <p:ext uri="{BB962C8B-B14F-4D97-AF65-F5344CB8AC3E}">
        <p14:creationId xmlns:p14="http://schemas.microsoft.com/office/powerpoint/2010/main" val="41868522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923BE0B2-0FB5-7989-1CAE-F71ED65EB4E2}"/>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94E67886-1E08-D7A3-4128-F8F25EE92A4F}"/>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46538127-88D2-88F7-60AA-AF8966BB72A4}"/>
              </a:ext>
            </a:extLst>
          </p:cNvPr>
          <p:cNvSpPr txBox="1"/>
          <p:nvPr/>
        </p:nvSpPr>
        <p:spPr>
          <a:xfrm>
            <a:off x="825500" y="3882596"/>
            <a:ext cx="11785600" cy="4804204"/>
          </a:xfrm>
          <a:prstGeom prst="rect">
            <a:avLst/>
          </a:prstGeom>
        </p:spPr>
        <p:txBody>
          <a:bodyPr vert="horz" wrap="square" lIns="0" tIns="96461" rIns="0" bIns="0" rtlCol="0">
            <a:spAutoFit/>
          </a:bodyPr>
          <a:lstStyle/>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startAt="4"/>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妨礙公共衛生：指有下列各目情形之一者：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lnSpc>
                <a:spcPct val="150000"/>
              </a:lnSpc>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妨礙衛生下水道之施作、埋設，或化糞池、排水溝渠之清疏。</a:t>
            </a:r>
          </a:p>
          <a:p>
            <a:pPr marL="1344613" indent="447675">
              <a:lnSpc>
                <a:spcPct val="150000"/>
              </a:lnSpc>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經目的事業主管機關認定有危害居住環境衛生。</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lnSpc>
                <a:spcPct val="150000"/>
              </a:lnSpc>
              <a:spcBef>
                <a:spcPts val="660"/>
              </a:spcBef>
              <a:buFont typeface="+mj-lt"/>
              <a:buAutoNum type="arabicPeriod"/>
            </a:pPr>
            <a:endParaRPr lang="en-US" altLang="zh-TW" sz="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startAt="5"/>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妨礙景觀風貌：指本處或經會同文化、環保、觀光等主管機關，認定其色彩、型式與週遭環境或人文、自然景觀衝突不協調者。</a:t>
            </a:r>
          </a:p>
          <a:p>
            <a:pPr marL="1344613">
              <a:lnSpc>
                <a:spcPct val="150000"/>
              </a:lnSpc>
              <a:spcBef>
                <a:spcPts val="660"/>
              </a:spcBef>
            </a:pP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BC67846F-E715-01DD-4CC1-919544C90E72}"/>
              </a:ext>
            </a:extLst>
          </p:cNvPr>
          <p:cNvSpPr>
            <a:spLocks noGrp="1"/>
          </p:cNvSpPr>
          <p:nvPr>
            <p:ph type="sldNum" sz="quarter" idx="7"/>
          </p:nvPr>
        </p:nvSpPr>
        <p:spPr/>
        <p:txBody>
          <a:bodyPr/>
          <a:lstStyle/>
          <a:p>
            <a:fld id="{B6F15528-21DE-4FAA-801E-634DDDAF4B2B}" type="slidenum">
              <a:rPr lang="en-US" altLang="zh-TW" smtClean="0"/>
              <a:t>20</a:t>
            </a:fld>
            <a:endParaRPr lang="zh-TW" altLang="en-US"/>
          </a:p>
        </p:txBody>
      </p:sp>
      <p:sp>
        <p:nvSpPr>
          <p:cNvPr id="2" name="object 2">
            <a:extLst>
              <a:ext uri="{FF2B5EF4-FFF2-40B4-BE49-F238E27FC236}">
                <a16:creationId xmlns="" xmlns:a16="http://schemas.microsoft.com/office/drawing/2014/main" id="{31F81BC0-7D92-66B5-3F55-9D20CEAD6242}"/>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
        <p:nvSpPr>
          <p:cNvPr id="7" name="文字方塊 6">
            <a:extLst>
              <a:ext uri="{FF2B5EF4-FFF2-40B4-BE49-F238E27FC236}">
                <a16:creationId xmlns="" xmlns:a16="http://schemas.microsoft.com/office/drawing/2014/main" id="{B43B07EF-82C6-F4BE-FEBB-BB5D167F76B9}"/>
              </a:ext>
            </a:extLst>
          </p:cNvPr>
          <p:cNvSpPr txBox="1"/>
          <p:nvPr/>
        </p:nvSpPr>
        <p:spPr>
          <a:xfrm>
            <a:off x="2757579" y="2937099"/>
            <a:ext cx="7921441" cy="723275"/>
          </a:xfrm>
          <a:prstGeom prst="rect">
            <a:avLst/>
          </a:prstGeom>
          <a:noFill/>
        </p:spPr>
        <p:txBody>
          <a:bodyPr wrap="square">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lang="zh-TW" altLang="en-US" sz="3100" b="1" spc="-10" dirty="0">
                <a:solidFill>
                  <a:schemeClr val="accent1">
                    <a:lumMod val="75000"/>
                  </a:schemeClr>
                </a:solidFill>
                <a:latin typeface="Microsoft YaHei"/>
                <a:ea typeface="新細明體" panose="02020500000000000000" pitchFamily="18" charset="-120"/>
                <a:cs typeface="Microsoft YaHei"/>
              </a:rPr>
              <a:t> </a:t>
            </a:r>
            <a:r>
              <a:rPr lang="en-US" altLang="zh-TW" sz="3100" b="1" spc="-10" dirty="0">
                <a:solidFill>
                  <a:schemeClr val="accent1">
                    <a:lumMod val="75000"/>
                  </a:schemeClr>
                </a:solidFill>
                <a:latin typeface="Microsoft YaHei"/>
                <a:ea typeface="新細明體" panose="02020500000000000000" pitchFamily="18" charset="-120"/>
                <a:cs typeface="Microsoft YaHei"/>
              </a:rPr>
              <a:t>6</a:t>
            </a:r>
            <a:r>
              <a:rPr lang="zh-TW" altLang="en-US" sz="3100" b="1" spc="-10" dirty="0">
                <a:solidFill>
                  <a:schemeClr val="accent1">
                    <a:lumMod val="75000"/>
                  </a:schemeClr>
                </a:solidFill>
                <a:latin typeface="Microsoft YaHei"/>
                <a:ea typeface="新細明體" panose="02020500000000000000" pitchFamily="18" charset="-120"/>
                <a:cs typeface="Microsoft YaHei"/>
              </a:rPr>
              <a:t> 項</a:t>
            </a:r>
            <a:r>
              <a:rPr kumimoji="0" lang="zh-TW" altLang="en-US" sz="3100" b="1" i="0" u="none" strike="noStrike" kern="1200" cap="none" spc="-10" normalizeH="0" baseline="0" noProof="0" dirty="0">
                <a:ln>
                  <a:noFill/>
                </a:ln>
                <a:solidFill>
                  <a:schemeClr val="accent1">
                    <a:lumMod val="75000"/>
                  </a:schemeClr>
                </a:solidFill>
                <a:effectLst/>
                <a:uLnTx/>
                <a:uFillTx/>
                <a:latin typeface="Microsoft YaHei"/>
                <a:ea typeface="新細明體" panose="02020500000000000000" pitchFamily="18" charset="-120"/>
                <a:cs typeface="Microsoft YaHei"/>
              </a:rPr>
              <a:t>由本處訂定計畫</a:t>
            </a:r>
            <a:r>
              <a:rPr kumimoji="0" lang="zh-TW" altLang="en-US" sz="3100" b="1" i="0" u="none" strike="noStrike" kern="1200" cap="none" spc="-10" normalizeH="0" baseline="0" noProof="0" dirty="0">
                <a:ln>
                  <a:noFill/>
                </a:ln>
                <a:solidFill>
                  <a:schemeClr val="accent6">
                    <a:lumMod val="75000"/>
                  </a:schemeClr>
                </a:solidFill>
                <a:effectLst/>
                <a:uLnTx/>
                <a:uFillTx/>
                <a:latin typeface="Microsoft YaHei"/>
                <a:ea typeface="新細明體" panose="02020500000000000000" pitchFamily="18" charset="-120"/>
                <a:cs typeface="Microsoft YaHei"/>
              </a:rPr>
              <a:t>優先</a:t>
            </a:r>
            <a:r>
              <a:rPr kumimoji="0" lang="zh-TW" altLang="en-US" sz="3100" b="1" i="0" u="none" strike="noStrike" kern="1200" cap="none" spc="-10" normalizeH="0" baseline="0" noProof="0" dirty="0">
                <a:ln>
                  <a:noFill/>
                </a:ln>
                <a:solidFill>
                  <a:schemeClr val="accent1">
                    <a:lumMod val="75000"/>
                  </a:schemeClr>
                </a:solidFill>
                <a:effectLst/>
                <a:uLnTx/>
                <a:uFillTx/>
                <a:latin typeface="Microsoft YaHei"/>
                <a:ea typeface="新細明體" panose="02020500000000000000" pitchFamily="18" charset="-120"/>
                <a:cs typeface="Microsoft YaHei"/>
              </a:rPr>
              <a:t>執行查報拆除。</a:t>
            </a:r>
            <a:endParaRPr kumimoji="0" lang="zh-TW" altLang="en-US" sz="3100" b="1" i="0" u="none" strike="noStrike" kern="1200" cap="none" spc="0" normalizeH="0" baseline="0" noProof="0" dirty="0">
              <a:ln>
                <a:noFill/>
              </a:ln>
              <a:solidFill>
                <a:schemeClr val="accent1">
                  <a:lumMod val="75000"/>
                </a:schemeClr>
              </a:solidFill>
              <a:effectLst/>
              <a:uLnTx/>
              <a:uFillTx/>
              <a:latin typeface="微軟正黑體" panose="020B0604030504040204" pitchFamily="34" charset="-120"/>
              <a:ea typeface="微軟正黑體" panose="020B0604030504040204" pitchFamily="34" charset="-120"/>
              <a:cs typeface="Microsoft YaHei"/>
            </a:endParaRPr>
          </a:p>
        </p:txBody>
      </p:sp>
    </p:spTree>
    <p:extLst>
      <p:ext uri="{BB962C8B-B14F-4D97-AF65-F5344CB8AC3E}">
        <p14:creationId xmlns:p14="http://schemas.microsoft.com/office/powerpoint/2010/main" val="2490323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CAB6304-A28D-2694-99A0-4B9B362BC0B5}"/>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9F9A9723-5E59-3674-A788-B2B0E55C499C}"/>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802FE9B2-3BFB-12B2-DFA1-D121410432E9}"/>
              </a:ext>
            </a:extLst>
          </p:cNvPr>
          <p:cNvSpPr txBox="1"/>
          <p:nvPr/>
        </p:nvSpPr>
        <p:spPr>
          <a:xfrm>
            <a:off x="825500" y="2963993"/>
            <a:ext cx="11785600" cy="5232527"/>
          </a:xfrm>
          <a:prstGeom prst="rect">
            <a:avLst/>
          </a:prstGeom>
        </p:spPr>
        <p:txBody>
          <a:bodyPr vert="horz" wrap="square" lIns="0" tIns="96461" rIns="0" bIns="0" rtlCol="0">
            <a:spAutoFit/>
          </a:bodyPr>
          <a:lstStyle/>
          <a:p>
            <a:pPr marL="12699" algn="ctr">
              <a:spcBef>
                <a:spcPts val="759"/>
              </a:spcBef>
            </a:pPr>
            <a:r>
              <a:rPr lang="zh-TW" altLang="en-US" sz="4000" b="1" spc="-10" dirty="0">
                <a:solidFill>
                  <a:schemeClr val="accent1">
                    <a:lumMod val="75000"/>
                  </a:schemeClr>
                </a:solidFill>
                <a:latin typeface="Microsoft YaHei"/>
                <a:cs typeface="Microsoft YaHei"/>
              </a:rPr>
              <a:t>專案處理之既存違建</a:t>
            </a:r>
            <a:endParaRPr lang="en-US" altLang="zh-TW" sz="4000" b="1" spc="-10" dirty="0">
              <a:solidFill>
                <a:schemeClr val="accent1">
                  <a:lumMod val="75000"/>
                </a:schemeClr>
              </a:solidFill>
              <a:latin typeface="Microsoft YaHei"/>
              <a:cs typeface="Microsoft YaHei"/>
            </a:endParaRPr>
          </a:p>
          <a:p>
            <a:pPr marL="12699" algn="ctr">
              <a:spcBef>
                <a:spcPts val="759"/>
              </a:spcBef>
            </a:pPr>
            <a:endParaRPr lang="en-US" altLang="zh-TW" sz="1600" spc="-10" dirty="0">
              <a:solidFill>
                <a:srgbClr val="FF0000"/>
              </a:solidFill>
              <a:latin typeface="Microsoft YaHei"/>
              <a:cs typeface="Microsoft YaHei"/>
            </a:endParaRPr>
          </a:p>
          <a:p>
            <a:pPr marL="12699">
              <a:spcBef>
                <a:spcPts val="759"/>
              </a:spcBef>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民國八十四年十月十八日以後占用本處管有土地之違建或占用本處管有土地經由訴訟判決占用人敗訴應拆屋還地之違建。設置於露臺或法定空地，其高度在二點五公尺以下或低於該樓層高度。</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建築執照案件，經依法撤照且經由訴訟判決本處勝訴者。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配合政策計畫需要，經處核定或目的事業主管機關移送應優先拆除者。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經民眾一再檢舉或相關單位移案，查察確屬違建或情節重大案件。</a:t>
            </a:r>
          </a:p>
        </p:txBody>
      </p:sp>
      <p:sp>
        <p:nvSpPr>
          <p:cNvPr id="6" name="投影片編號版面配置區 5">
            <a:extLst>
              <a:ext uri="{FF2B5EF4-FFF2-40B4-BE49-F238E27FC236}">
                <a16:creationId xmlns="" xmlns:a16="http://schemas.microsoft.com/office/drawing/2014/main" id="{FB8E7EC6-1EC8-1421-266D-C8C2FFAF3461}"/>
              </a:ext>
            </a:extLst>
          </p:cNvPr>
          <p:cNvSpPr>
            <a:spLocks noGrp="1"/>
          </p:cNvSpPr>
          <p:nvPr>
            <p:ph type="sldNum" sz="quarter" idx="7"/>
          </p:nvPr>
        </p:nvSpPr>
        <p:spPr/>
        <p:txBody>
          <a:bodyPr/>
          <a:lstStyle/>
          <a:p>
            <a:fld id="{B6F15528-21DE-4FAA-801E-634DDDAF4B2B}" type="slidenum">
              <a:rPr lang="en-US" altLang="zh-TW" smtClean="0"/>
              <a:t>21</a:t>
            </a:fld>
            <a:endParaRPr lang="zh-TW" altLang="en-US"/>
          </a:p>
        </p:txBody>
      </p:sp>
      <p:sp>
        <p:nvSpPr>
          <p:cNvPr id="2" name="object 2">
            <a:extLst>
              <a:ext uri="{FF2B5EF4-FFF2-40B4-BE49-F238E27FC236}">
                <a16:creationId xmlns="" xmlns:a16="http://schemas.microsoft.com/office/drawing/2014/main" id="{1CE5210F-A75B-95C2-D0C2-DFD083DD78E3}"/>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8316366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1AFC141-AF60-7FD6-CE6D-2DBB607D63F1}"/>
            </a:ext>
          </a:extLst>
        </p:cNvPr>
        <p:cNvGrpSpPr/>
        <p:nvPr/>
      </p:nvGrpSpPr>
      <p:grpSpPr>
        <a:xfrm>
          <a:off x="0" y="0"/>
          <a:ext cx="0" cy="0"/>
          <a:chOff x="0" y="0"/>
          <a:chExt cx="0" cy="0"/>
        </a:xfrm>
      </p:grpSpPr>
      <p:sp>
        <p:nvSpPr>
          <p:cNvPr id="18" name="矩形: 圓角 17">
            <a:extLst>
              <a:ext uri="{FF2B5EF4-FFF2-40B4-BE49-F238E27FC236}">
                <a16:creationId xmlns="" xmlns:a16="http://schemas.microsoft.com/office/drawing/2014/main" id="{48F5CFCC-590D-3751-56D9-EDC8F4506651}"/>
              </a:ext>
            </a:extLst>
          </p:cNvPr>
          <p:cNvSpPr/>
          <p:nvPr/>
        </p:nvSpPr>
        <p:spPr>
          <a:xfrm>
            <a:off x="6850481" y="5280357"/>
            <a:ext cx="4807417" cy="3620691"/>
          </a:xfrm>
          <a:prstGeom prst="roundRect">
            <a:avLst>
              <a:gd name="adj" fmla="val 9239"/>
            </a:avLst>
          </a:prstGeom>
          <a:solidFill>
            <a:schemeClr val="bg1">
              <a:lumMod val="6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7" name="矩形: 圓角 16">
            <a:extLst>
              <a:ext uri="{FF2B5EF4-FFF2-40B4-BE49-F238E27FC236}">
                <a16:creationId xmlns="" xmlns:a16="http://schemas.microsoft.com/office/drawing/2014/main" id="{F8844A9E-4E2B-CDB2-8DA8-F31E3798E70F}"/>
              </a:ext>
            </a:extLst>
          </p:cNvPr>
          <p:cNvSpPr/>
          <p:nvPr/>
        </p:nvSpPr>
        <p:spPr>
          <a:xfrm>
            <a:off x="1854199" y="5227554"/>
            <a:ext cx="4807417" cy="3620691"/>
          </a:xfrm>
          <a:prstGeom prst="roundRect">
            <a:avLst>
              <a:gd name="adj" fmla="val 8125"/>
            </a:avLst>
          </a:prstGeom>
          <a:solidFill>
            <a:schemeClr val="bg1">
              <a:lumMod val="65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6" name="矩形: 圓角 15">
            <a:extLst>
              <a:ext uri="{FF2B5EF4-FFF2-40B4-BE49-F238E27FC236}">
                <a16:creationId xmlns="" xmlns:a16="http://schemas.microsoft.com/office/drawing/2014/main" id="{3356FBE5-EF39-070A-8991-F473EC4D4D91}"/>
              </a:ext>
            </a:extLst>
          </p:cNvPr>
          <p:cNvSpPr/>
          <p:nvPr/>
        </p:nvSpPr>
        <p:spPr>
          <a:xfrm>
            <a:off x="6834047" y="3425707"/>
            <a:ext cx="4807417" cy="2825793"/>
          </a:xfrm>
          <a:prstGeom prst="round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3" name="object 3">
            <a:extLst>
              <a:ext uri="{FF2B5EF4-FFF2-40B4-BE49-F238E27FC236}">
                <a16:creationId xmlns="" xmlns:a16="http://schemas.microsoft.com/office/drawing/2014/main" id="{1CC5784E-98FF-5FE8-C71B-8097A1C89186}"/>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4" name="object 4">
            <a:extLst>
              <a:ext uri="{FF2B5EF4-FFF2-40B4-BE49-F238E27FC236}">
                <a16:creationId xmlns="" xmlns:a16="http://schemas.microsoft.com/office/drawing/2014/main" id="{18BAAD69-94B3-8752-6691-DDEFA3344ECD}"/>
              </a:ext>
            </a:extLst>
          </p:cNvPr>
          <p:cNvSpPr txBox="1"/>
          <p:nvPr/>
        </p:nvSpPr>
        <p:spPr>
          <a:xfrm>
            <a:off x="393700" y="3145248"/>
            <a:ext cx="249554" cy="345607"/>
          </a:xfrm>
          <a:prstGeom prst="rect">
            <a:avLst/>
          </a:prstGeom>
        </p:spPr>
        <p:txBody>
          <a:bodyPr vert="horz" wrap="square" lIns="0" tIns="17145" rIns="0" bIns="0" rtlCol="0">
            <a:spAutoFit/>
          </a:bodyPr>
          <a:lstStyle/>
          <a:p>
            <a:pPr marL="12699">
              <a:spcBef>
                <a:spcPts val="135"/>
              </a:spcBef>
            </a:pPr>
            <a:r>
              <a:rPr sz="2100" spc="26" dirty="0">
                <a:solidFill>
                  <a:srgbClr val="5C86B9"/>
                </a:solidFill>
                <a:latin typeface="Arial Unicode MS"/>
                <a:cs typeface="Arial Unicode MS"/>
              </a:rPr>
              <a:t>✤</a:t>
            </a:r>
            <a:endParaRPr sz="2100">
              <a:latin typeface="Arial Unicode MS"/>
              <a:cs typeface="Arial Unicode MS"/>
            </a:endParaRPr>
          </a:p>
        </p:txBody>
      </p:sp>
      <p:sp>
        <p:nvSpPr>
          <p:cNvPr id="6" name="投影片編號版面配置區 5">
            <a:extLst>
              <a:ext uri="{FF2B5EF4-FFF2-40B4-BE49-F238E27FC236}">
                <a16:creationId xmlns="" xmlns:a16="http://schemas.microsoft.com/office/drawing/2014/main" id="{D87C21EE-5466-DFA4-EE55-DB67C34779BE}"/>
              </a:ext>
            </a:extLst>
          </p:cNvPr>
          <p:cNvSpPr>
            <a:spLocks noGrp="1"/>
          </p:cNvSpPr>
          <p:nvPr>
            <p:ph type="sldNum" sz="quarter" idx="7"/>
          </p:nvPr>
        </p:nvSpPr>
        <p:spPr/>
        <p:txBody>
          <a:bodyPr/>
          <a:lstStyle/>
          <a:p>
            <a:fld id="{B6F15528-21DE-4FAA-801E-634DDDAF4B2B}" type="slidenum">
              <a:rPr lang="en-US" altLang="zh-TW" smtClean="0"/>
              <a:t>22</a:t>
            </a:fld>
            <a:endParaRPr lang="zh-TW" altLang="en-US" dirty="0"/>
          </a:p>
        </p:txBody>
      </p:sp>
      <p:sp>
        <p:nvSpPr>
          <p:cNvPr id="2" name="矩形: 圓角 1">
            <a:extLst>
              <a:ext uri="{FF2B5EF4-FFF2-40B4-BE49-F238E27FC236}">
                <a16:creationId xmlns="" xmlns:a16="http://schemas.microsoft.com/office/drawing/2014/main" id="{82CF3ED6-127C-A6F5-B61C-39BEF9FCA817}"/>
              </a:ext>
            </a:extLst>
          </p:cNvPr>
          <p:cNvSpPr/>
          <p:nvPr/>
        </p:nvSpPr>
        <p:spPr>
          <a:xfrm>
            <a:off x="1854200" y="3430189"/>
            <a:ext cx="4807417" cy="2825793"/>
          </a:xfrm>
          <a:prstGeom prst="round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7" name="object 5">
            <a:extLst>
              <a:ext uri="{FF2B5EF4-FFF2-40B4-BE49-F238E27FC236}">
                <a16:creationId xmlns="" xmlns:a16="http://schemas.microsoft.com/office/drawing/2014/main" id="{C32ED905-8053-7FBE-4F65-77693ED12CCC}"/>
              </a:ext>
            </a:extLst>
          </p:cNvPr>
          <p:cNvSpPr txBox="1"/>
          <p:nvPr/>
        </p:nvSpPr>
        <p:spPr>
          <a:xfrm>
            <a:off x="5388675" y="2751158"/>
            <a:ext cx="2545883" cy="912563"/>
          </a:xfrm>
          <a:prstGeom prst="rect">
            <a:avLst/>
          </a:prstGeom>
        </p:spPr>
        <p:txBody>
          <a:bodyPr vert="horz" wrap="square" lIns="0" tIns="96461" rIns="0" bIns="0" rtlCol="0">
            <a:spAutoFit/>
          </a:bodyPr>
          <a:lstStyle/>
          <a:p>
            <a:pPr marL="190381" algn="dist">
              <a:lnSpc>
                <a:spcPct val="150000"/>
              </a:lnSpc>
              <a:spcBef>
                <a:spcPts val="660"/>
              </a:spcBef>
            </a:pPr>
            <a:r>
              <a:rPr lang="zh-TW" altLang="en-US" sz="4000" b="1" spc="-10" dirty="0">
                <a:solidFill>
                  <a:schemeClr val="accent6">
                    <a:lumMod val="50000"/>
                  </a:schemeClr>
                </a:solidFill>
                <a:latin typeface="標楷體" panose="03000509000000000000" pitchFamily="65" charset="-120"/>
                <a:ea typeface="標楷體" panose="03000509000000000000" pitchFamily="65" charset="-120"/>
                <a:cs typeface="Microsoft YaHei"/>
              </a:rPr>
              <a:t>拍照列管</a:t>
            </a:r>
            <a:endParaRPr lang="zh-TW" altLang="en-US" sz="4000" b="1" dirty="0">
              <a:solidFill>
                <a:schemeClr val="accent6">
                  <a:lumMod val="50000"/>
                </a:schemeClr>
              </a:solidFill>
              <a:latin typeface="標楷體" panose="03000509000000000000" pitchFamily="65" charset="-120"/>
              <a:ea typeface="標楷體" panose="03000509000000000000" pitchFamily="65" charset="-120"/>
              <a:cs typeface="Microsoft YaHei"/>
            </a:endParaRPr>
          </a:p>
        </p:txBody>
      </p:sp>
      <p:sp>
        <p:nvSpPr>
          <p:cNvPr id="8" name="文字方塊 7">
            <a:extLst>
              <a:ext uri="{FF2B5EF4-FFF2-40B4-BE49-F238E27FC236}">
                <a16:creationId xmlns="" xmlns:a16="http://schemas.microsoft.com/office/drawing/2014/main" id="{3F722350-E82C-5B6C-26FE-5619BC8FDB7C}"/>
              </a:ext>
            </a:extLst>
          </p:cNvPr>
          <p:cNvSpPr txBox="1"/>
          <p:nvPr/>
        </p:nvSpPr>
        <p:spPr>
          <a:xfrm>
            <a:off x="2122018" y="6398676"/>
            <a:ext cx="4316881" cy="1602746"/>
          </a:xfrm>
          <a:prstGeom prst="rect">
            <a:avLst/>
          </a:prstGeom>
          <a:noFill/>
        </p:spPr>
        <p:txBody>
          <a:bodyPr wrap="square">
            <a:spAutoFit/>
          </a:bodyPr>
          <a:lstStyle/>
          <a:p>
            <a:pPr marL="190381">
              <a:lnSpc>
                <a:spcPct val="150000"/>
              </a:lnSpc>
              <a:spcBef>
                <a:spcPts val="660"/>
              </a:spcBef>
            </a:pPr>
            <a:r>
              <a:rPr lang="zh-TW" altLang="en-US" sz="2000" spc="-10" dirty="0">
                <a:latin typeface="Microsoft YaHei"/>
                <a:cs typeface="Microsoft YaHei"/>
              </a:rPr>
              <a:t>以非</a:t>
            </a:r>
          </a:p>
          <a:p>
            <a:pPr marL="647581" indent="-457200">
              <a:lnSpc>
                <a:spcPct val="150000"/>
              </a:lnSpc>
              <a:spcBef>
                <a:spcPts val="660"/>
              </a:spcBef>
              <a:buFont typeface="+mj-lt"/>
              <a:buAutoNum type="arabicPeriod"/>
            </a:pPr>
            <a:r>
              <a:rPr lang="zh-TW" altLang="en-US" sz="2000" spc="-10" dirty="0">
                <a:latin typeface="Microsoft YaHei"/>
                <a:cs typeface="Microsoft YaHei"/>
              </a:rPr>
              <a:t>永久性建材修繕</a:t>
            </a:r>
            <a:endParaRPr lang="en-US" altLang="zh-TW" sz="2000" spc="-10" dirty="0">
              <a:latin typeface="Microsoft YaHei"/>
              <a:cs typeface="Microsoft YaHei"/>
            </a:endParaRPr>
          </a:p>
          <a:p>
            <a:pPr marL="647581" indent="-457200">
              <a:lnSpc>
                <a:spcPct val="150000"/>
              </a:lnSpc>
              <a:spcBef>
                <a:spcPts val="660"/>
              </a:spcBef>
              <a:buFont typeface="+mj-lt"/>
              <a:buAutoNum type="arabicPeriod"/>
            </a:pPr>
            <a:r>
              <a:rPr lang="zh-TW" altLang="en-US" sz="2000" spc="-10" dirty="0">
                <a:latin typeface="Microsoft YaHei"/>
                <a:cs typeface="Microsoft YaHei"/>
              </a:rPr>
              <a:t>且符合下列各款規定之一者。</a:t>
            </a:r>
            <a:endParaRPr lang="zh-TW" altLang="en-US" sz="2000" dirty="0">
              <a:latin typeface="標楷體" panose="03000509000000000000" pitchFamily="65" charset="-120"/>
              <a:ea typeface="標楷體" panose="03000509000000000000" pitchFamily="65" charset="-120"/>
            </a:endParaRPr>
          </a:p>
        </p:txBody>
      </p:sp>
      <p:sp>
        <p:nvSpPr>
          <p:cNvPr id="10" name="文字方塊 9">
            <a:extLst>
              <a:ext uri="{FF2B5EF4-FFF2-40B4-BE49-F238E27FC236}">
                <a16:creationId xmlns="" xmlns:a16="http://schemas.microsoft.com/office/drawing/2014/main" id="{4ACCF5AA-A6EC-6EBA-F973-BE3AC595AB77}"/>
              </a:ext>
            </a:extLst>
          </p:cNvPr>
          <p:cNvSpPr txBox="1"/>
          <p:nvPr/>
        </p:nvSpPr>
        <p:spPr>
          <a:xfrm>
            <a:off x="2235200" y="3953516"/>
            <a:ext cx="4203700" cy="1779141"/>
          </a:xfrm>
          <a:prstGeom prst="rect">
            <a:avLst/>
          </a:prstGeom>
          <a:noFill/>
        </p:spPr>
        <p:txBody>
          <a:bodyPr wrap="square">
            <a:spAutoFit/>
          </a:bodyPr>
          <a:lstStyle/>
          <a:p>
            <a:pPr marL="190381">
              <a:lnSpc>
                <a:spcPct val="150000"/>
              </a:lnSpc>
              <a:spcBef>
                <a:spcPts val="660"/>
              </a:spcBef>
            </a:pPr>
            <a:r>
              <a:rPr lang="zh-TW" altLang="en-US" sz="2400" spc="-10" dirty="0">
                <a:latin typeface="Microsoft YaHei"/>
                <a:cs typeface="Microsoft YaHei"/>
              </a:rPr>
              <a:t>既存違建屬於</a:t>
            </a:r>
            <a:endParaRPr lang="en-US" altLang="zh-TW" sz="2400" spc="-10" dirty="0">
              <a:latin typeface="Microsoft YaHei"/>
              <a:cs typeface="Microsoft YaHei"/>
            </a:endParaRPr>
          </a:p>
          <a:p>
            <a:pPr marL="190381">
              <a:lnSpc>
                <a:spcPct val="150000"/>
              </a:lnSpc>
              <a:spcBef>
                <a:spcPts val="660"/>
              </a:spcBef>
            </a:pPr>
            <a:r>
              <a:rPr lang="zh-TW" altLang="en-US" sz="2400" b="1" spc="-10" dirty="0">
                <a:solidFill>
                  <a:schemeClr val="accent1"/>
                </a:solidFill>
                <a:latin typeface="Microsoft YaHei"/>
                <a:cs typeface="Microsoft YaHei"/>
              </a:rPr>
              <a:t>民國 </a:t>
            </a:r>
            <a:r>
              <a:rPr lang="en-US" altLang="zh-TW" sz="2400" b="1" spc="-10" dirty="0">
                <a:solidFill>
                  <a:schemeClr val="accent1"/>
                </a:solidFill>
                <a:latin typeface="Microsoft YaHei"/>
                <a:cs typeface="Microsoft YaHei"/>
              </a:rPr>
              <a:t>91</a:t>
            </a:r>
            <a:r>
              <a:rPr lang="zh-TW" altLang="en-US" sz="2400" b="1" spc="-10" dirty="0">
                <a:solidFill>
                  <a:schemeClr val="accent1"/>
                </a:solidFill>
                <a:latin typeface="Microsoft YaHei"/>
                <a:cs typeface="Microsoft YaHei"/>
              </a:rPr>
              <a:t> 年 </a:t>
            </a:r>
            <a:r>
              <a:rPr lang="en-US" altLang="zh-TW" sz="2400" b="1" spc="-10" dirty="0">
                <a:solidFill>
                  <a:schemeClr val="accent1"/>
                </a:solidFill>
                <a:latin typeface="Microsoft YaHei"/>
                <a:cs typeface="Microsoft YaHei"/>
              </a:rPr>
              <a:t>12</a:t>
            </a:r>
            <a:r>
              <a:rPr lang="zh-TW" altLang="en-US" sz="2400" b="1" spc="-10" dirty="0">
                <a:solidFill>
                  <a:schemeClr val="accent1"/>
                </a:solidFill>
                <a:latin typeface="Microsoft YaHei"/>
                <a:cs typeface="Microsoft YaHei"/>
              </a:rPr>
              <a:t> 月 </a:t>
            </a:r>
            <a:r>
              <a:rPr lang="en-US" altLang="zh-TW" sz="2400" b="1" spc="-10" dirty="0">
                <a:solidFill>
                  <a:schemeClr val="accent1"/>
                </a:solidFill>
                <a:latin typeface="Microsoft YaHei"/>
                <a:cs typeface="Microsoft YaHei"/>
              </a:rPr>
              <a:t>31</a:t>
            </a:r>
            <a:r>
              <a:rPr lang="zh-TW" altLang="en-US" sz="2400" b="1" spc="-10" dirty="0">
                <a:solidFill>
                  <a:schemeClr val="accent1"/>
                </a:solidFill>
                <a:latin typeface="Microsoft YaHei"/>
                <a:cs typeface="Microsoft YaHei"/>
              </a:rPr>
              <a:t> 日以前</a:t>
            </a:r>
            <a:r>
              <a:rPr lang="zh-TW" altLang="en-US" sz="2400" spc="-10" dirty="0">
                <a:latin typeface="Microsoft YaHei"/>
                <a:cs typeface="Microsoft YaHei"/>
              </a:rPr>
              <a:t>已建造</a:t>
            </a:r>
            <a:r>
              <a:rPr lang="zh-TW" altLang="en-US" sz="2400" b="1" spc="-10" dirty="0">
                <a:solidFill>
                  <a:schemeClr val="accent1"/>
                </a:solidFill>
                <a:latin typeface="Microsoft YaHei"/>
                <a:cs typeface="Microsoft YaHei"/>
              </a:rPr>
              <a:t>完成</a:t>
            </a:r>
            <a:endParaRPr lang="zh-TW" altLang="en-US" sz="2400" dirty="0">
              <a:latin typeface="標楷體" panose="03000509000000000000" pitchFamily="65" charset="-120"/>
              <a:ea typeface="標楷體" panose="03000509000000000000" pitchFamily="65" charset="-120"/>
            </a:endParaRPr>
          </a:p>
        </p:txBody>
      </p:sp>
      <p:sp>
        <p:nvSpPr>
          <p:cNvPr id="11" name="文字方塊 10">
            <a:extLst>
              <a:ext uri="{FF2B5EF4-FFF2-40B4-BE49-F238E27FC236}">
                <a16:creationId xmlns="" xmlns:a16="http://schemas.microsoft.com/office/drawing/2014/main" id="{DDC656F7-7AE4-4FBF-F175-D4E940C9BFF4}"/>
              </a:ext>
            </a:extLst>
          </p:cNvPr>
          <p:cNvSpPr txBox="1"/>
          <p:nvPr/>
        </p:nvSpPr>
        <p:spPr>
          <a:xfrm>
            <a:off x="7135906" y="4005296"/>
            <a:ext cx="4203700" cy="1222258"/>
          </a:xfrm>
          <a:prstGeom prst="rect">
            <a:avLst/>
          </a:prstGeom>
          <a:noFill/>
        </p:spPr>
        <p:txBody>
          <a:bodyPr wrap="square">
            <a:spAutoFit/>
          </a:bodyPr>
          <a:lstStyle/>
          <a:p>
            <a:pPr marL="190381">
              <a:lnSpc>
                <a:spcPct val="150000"/>
              </a:lnSpc>
              <a:spcBef>
                <a:spcPts val="660"/>
              </a:spcBef>
            </a:pPr>
            <a:r>
              <a:rPr lang="zh-TW" altLang="en-US" sz="2400" spc="-10" dirty="0">
                <a:latin typeface="Microsoft YaHei"/>
                <a:cs typeface="Microsoft YaHei"/>
              </a:rPr>
              <a:t>既存違建屬於</a:t>
            </a:r>
            <a:endParaRPr lang="en-US" altLang="zh-TW" sz="2400" spc="-10" dirty="0">
              <a:latin typeface="Microsoft YaHei"/>
              <a:cs typeface="Microsoft YaHei"/>
            </a:endParaRPr>
          </a:p>
          <a:p>
            <a:pPr marL="190381">
              <a:lnSpc>
                <a:spcPct val="150000"/>
              </a:lnSpc>
              <a:spcBef>
                <a:spcPts val="660"/>
              </a:spcBef>
            </a:pPr>
            <a:r>
              <a:rPr lang="zh-TW" altLang="en-US" sz="2400" b="1" dirty="0">
                <a:solidFill>
                  <a:schemeClr val="accent1"/>
                </a:solidFill>
                <a:latin typeface="微軟正黑體" panose="020B0604030504040204" pitchFamily="34" charset="-120"/>
                <a:ea typeface="微軟正黑體" panose="020B0604030504040204" pitchFamily="34" charset="-120"/>
                <a:cs typeface="Microsoft YaHei"/>
              </a:rPr>
              <a:t>民國 </a:t>
            </a:r>
            <a:r>
              <a:rPr lang="en-US" altLang="zh-TW" sz="2400" b="1" dirty="0">
                <a:solidFill>
                  <a:schemeClr val="accent1"/>
                </a:solidFill>
                <a:latin typeface="微軟正黑體" panose="020B0604030504040204" pitchFamily="34" charset="-120"/>
                <a:ea typeface="微軟正黑體" panose="020B0604030504040204" pitchFamily="34" charset="-120"/>
                <a:cs typeface="Microsoft YaHei"/>
              </a:rPr>
              <a:t>84</a:t>
            </a:r>
            <a:r>
              <a:rPr lang="zh-TW" altLang="en-US" sz="2400" b="1" dirty="0">
                <a:solidFill>
                  <a:schemeClr val="accent1"/>
                </a:solidFill>
                <a:latin typeface="微軟正黑體" panose="020B0604030504040204" pitchFamily="34" charset="-120"/>
                <a:ea typeface="微軟正黑體" panose="020B0604030504040204" pitchFamily="34" charset="-120"/>
                <a:cs typeface="Microsoft YaHei"/>
              </a:rPr>
              <a:t> 年 </a:t>
            </a:r>
            <a:r>
              <a:rPr lang="en-US" altLang="zh-TW" sz="2400" b="1" dirty="0">
                <a:solidFill>
                  <a:schemeClr val="accent1"/>
                </a:solidFill>
                <a:latin typeface="微軟正黑體" panose="020B0604030504040204" pitchFamily="34" charset="-120"/>
                <a:ea typeface="微軟正黑體" panose="020B0604030504040204" pitchFamily="34" charset="-120"/>
                <a:cs typeface="Microsoft YaHei"/>
              </a:rPr>
              <a:t>10</a:t>
            </a:r>
            <a:r>
              <a:rPr lang="zh-TW" altLang="en-US" sz="2400" b="1" dirty="0">
                <a:solidFill>
                  <a:schemeClr val="accent1"/>
                </a:solidFill>
                <a:latin typeface="微軟正黑體" panose="020B0604030504040204" pitchFamily="34" charset="-120"/>
                <a:ea typeface="微軟正黑體" panose="020B0604030504040204" pitchFamily="34" charset="-120"/>
                <a:cs typeface="Microsoft YaHei"/>
              </a:rPr>
              <a:t> 月 </a:t>
            </a:r>
            <a:r>
              <a:rPr lang="en-US" altLang="zh-TW" sz="2400" b="1" dirty="0">
                <a:solidFill>
                  <a:schemeClr val="accent1"/>
                </a:solidFill>
                <a:latin typeface="微軟正黑體" panose="020B0604030504040204" pitchFamily="34" charset="-120"/>
                <a:ea typeface="微軟正黑體" panose="020B0604030504040204" pitchFamily="34" charset="-120"/>
                <a:cs typeface="Microsoft YaHei"/>
              </a:rPr>
              <a:t>18</a:t>
            </a:r>
            <a:r>
              <a:rPr lang="zh-TW" altLang="en-US" sz="2400" b="1" dirty="0">
                <a:solidFill>
                  <a:schemeClr val="accent1"/>
                </a:solidFill>
                <a:latin typeface="微軟正黑體" panose="020B0604030504040204" pitchFamily="34" charset="-120"/>
                <a:ea typeface="微軟正黑體" panose="020B0604030504040204" pitchFamily="34" charset="-120"/>
                <a:cs typeface="Microsoft YaHei"/>
              </a:rPr>
              <a:t> 日以後</a:t>
            </a:r>
            <a:endParaRPr lang="en-US" altLang="zh-TW" sz="2400" b="1" dirty="0">
              <a:solidFill>
                <a:schemeClr val="accent1"/>
              </a:solidFill>
              <a:latin typeface="微軟正黑體" panose="020B0604030504040204" pitchFamily="34" charset="-120"/>
              <a:ea typeface="微軟正黑體" panose="020B0604030504040204" pitchFamily="34" charset="-120"/>
              <a:cs typeface="Microsoft YaHei"/>
            </a:endParaRPr>
          </a:p>
        </p:txBody>
      </p:sp>
      <p:sp>
        <p:nvSpPr>
          <p:cNvPr id="15" name="文字方塊 14">
            <a:extLst>
              <a:ext uri="{FF2B5EF4-FFF2-40B4-BE49-F238E27FC236}">
                <a16:creationId xmlns="" xmlns:a16="http://schemas.microsoft.com/office/drawing/2014/main" id="{FB15B4CA-66D6-1CA1-A237-FE3E5008923F}"/>
              </a:ext>
            </a:extLst>
          </p:cNvPr>
          <p:cNvSpPr txBox="1"/>
          <p:nvPr/>
        </p:nvSpPr>
        <p:spPr>
          <a:xfrm>
            <a:off x="6959600" y="6398676"/>
            <a:ext cx="4572000" cy="2063898"/>
          </a:xfrm>
          <a:prstGeom prst="rect">
            <a:avLst/>
          </a:prstGeom>
          <a:noFill/>
        </p:spPr>
        <p:txBody>
          <a:bodyPr wrap="square">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20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icrosoft YaHei"/>
              </a:rPr>
              <a:t>占用</a:t>
            </a:r>
            <a:endParaRPr kumimoji="0" lang="en-US" altLang="zh-TW" sz="20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icrosoft YaHei"/>
            </a:endParaRPr>
          </a:p>
          <a:p>
            <a:pPr marL="647581" marR="0" lvl="0" indent="-457200" algn="l" defTabSz="913837" rtl="0" eaLnBrk="1" fontAlgn="auto" latinLnBrk="0" hangingPunct="1">
              <a:lnSpc>
                <a:spcPct val="150000"/>
              </a:lnSpc>
              <a:spcBef>
                <a:spcPts val="660"/>
              </a:spcBef>
              <a:spcAft>
                <a:spcPts val="0"/>
              </a:spcAft>
              <a:buClrTx/>
              <a:buSzTx/>
              <a:buFont typeface="+mj-lt"/>
              <a:buAutoNum type="arabicPeriod"/>
              <a:tabLst/>
              <a:defRPr/>
            </a:pPr>
            <a:r>
              <a:rPr kumimoji="0" lang="zh-TW" altLang="en-US" sz="20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icrosoft YaHei"/>
              </a:rPr>
              <a:t>本處管有土地之違建</a:t>
            </a:r>
            <a:endParaRPr kumimoji="0" lang="en-US" altLang="zh-TW" sz="20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icrosoft YaHei"/>
            </a:endParaRPr>
          </a:p>
          <a:p>
            <a:pPr marL="647581" marR="0" lvl="0" indent="-457200" algn="l" defTabSz="913837" rtl="0" eaLnBrk="1" fontAlgn="auto" latinLnBrk="0" hangingPunct="1">
              <a:lnSpc>
                <a:spcPct val="150000"/>
              </a:lnSpc>
              <a:spcBef>
                <a:spcPts val="660"/>
              </a:spcBef>
              <a:spcAft>
                <a:spcPts val="0"/>
              </a:spcAft>
              <a:buClrTx/>
              <a:buSzTx/>
              <a:buFont typeface="+mj-lt"/>
              <a:buAutoNum type="arabicPeriod"/>
              <a:tabLst/>
              <a:defRPr/>
            </a:pPr>
            <a:r>
              <a:rPr kumimoji="0" lang="zh-TW" altLang="en-US" sz="2000" b="0" i="0" u="none" strike="noStrike" kern="1200" cap="none" spc="0" normalizeH="0" baseline="0" noProof="0" dirty="0">
                <a:ln>
                  <a:noFill/>
                </a:ln>
                <a:solidFill>
                  <a:prstClr val="black">
                    <a:lumMod val="85000"/>
                    <a:lumOff val="15000"/>
                  </a:prstClr>
                </a:solidFill>
                <a:effectLst/>
                <a:uLnTx/>
                <a:uFillTx/>
                <a:latin typeface="微軟正黑體" panose="020B0604030504040204" pitchFamily="34" charset="-120"/>
                <a:ea typeface="微軟正黑體" panose="020B0604030504040204" pitchFamily="34" charset="-120"/>
                <a:cs typeface="Microsoft YaHei"/>
              </a:rPr>
              <a:t>本處管有土地經由訴訟判決占用人敗訴應拆屋還地之違建。</a:t>
            </a:r>
            <a:endParaRPr kumimoji="0" lang="zh-TW" altLang="en-US" sz="2000" b="1" i="0" u="none" strike="noStrike" kern="1200" cap="none" spc="0" normalizeH="0" baseline="0" noProof="0" dirty="0">
              <a:ln>
                <a:noFill/>
              </a:ln>
              <a:solidFill>
                <a:srgbClr val="4F81BD"/>
              </a:solidFill>
              <a:effectLst/>
              <a:uLnTx/>
              <a:uFillTx/>
              <a:latin typeface="標楷體" panose="03000509000000000000" pitchFamily="65" charset="-120"/>
              <a:ea typeface="標楷體" panose="03000509000000000000" pitchFamily="65" charset="-120"/>
              <a:cs typeface="+mn-cs"/>
            </a:endParaRPr>
          </a:p>
        </p:txBody>
      </p:sp>
      <p:sp>
        <p:nvSpPr>
          <p:cNvPr id="5" name="object 2">
            <a:extLst>
              <a:ext uri="{FF2B5EF4-FFF2-40B4-BE49-F238E27FC236}">
                <a16:creationId xmlns="" xmlns:a16="http://schemas.microsoft.com/office/drawing/2014/main" id="{D5E472DC-E1C8-20AB-A127-1F120651026C}"/>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61756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74C9CD0-6D8C-5EDC-811A-8CAA9C2F80F1}"/>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35A484E9-F74A-17D1-7FD3-93BB17438F69}"/>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068383AD-D6C0-9AB8-CD2A-734B68F7391C}"/>
              </a:ext>
            </a:extLst>
          </p:cNvPr>
          <p:cNvSpPr txBox="1"/>
          <p:nvPr/>
        </p:nvSpPr>
        <p:spPr>
          <a:xfrm>
            <a:off x="825500" y="2963993"/>
            <a:ext cx="11785600" cy="5176101"/>
          </a:xfrm>
          <a:prstGeom prst="rect">
            <a:avLst/>
          </a:prstGeom>
        </p:spPr>
        <p:txBody>
          <a:bodyPr vert="horz" wrap="square" lIns="0" tIns="96461" rIns="0" bIns="0" rtlCol="0">
            <a:spAutoFit/>
          </a:bodyPr>
          <a:lstStyle/>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依原規模無增加高度或面積之修繕行為。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既存圍牆修繕為鐵捲門型式，應以一處為限，其開門或做鐵捲門處得提高。</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增設屋頂綠化、節能、隔熱及防水設施之行為。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既存屋頂改為人字型瓦型屋頂，而修繕後之屋頂高度最高點未超過二點一公尺或原屋簷高度。</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538163">
              <a:lnSpc>
                <a:spcPct val="150000"/>
              </a:lnSpc>
              <a:spcBef>
                <a:spcPts val="660"/>
              </a:spcBef>
            </a:pP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違反前項規定修繕者，應查報拆除。</a:t>
            </a:r>
          </a:p>
        </p:txBody>
      </p:sp>
      <p:sp>
        <p:nvSpPr>
          <p:cNvPr id="6" name="投影片編號版面配置區 5">
            <a:extLst>
              <a:ext uri="{FF2B5EF4-FFF2-40B4-BE49-F238E27FC236}">
                <a16:creationId xmlns="" xmlns:a16="http://schemas.microsoft.com/office/drawing/2014/main" id="{DF0CAA6C-325A-696A-3E81-916A2FD95330}"/>
              </a:ext>
            </a:extLst>
          </p:cNvPr>
          <p:cNvSpPr>
            <a:spLocks noGrp="1"/>
          </p:cNvSpPr>
          <p:nvPr>
            <p:ph type="sldNum" sz="quarter" idx="7"/>
          </p:nvPr>
        </p:nvSpPr>
        <p:spPr/>
        <p:txBody>
          <a:bodyPr/>
          <a:lstStyle/>
          <a:p>
            <a:fld id="{B6F15528-21DE-4FAA-801E-634DDDAF4B2B}" type="slidenum">
              <a:rPr lang="en-US" altLang="zh-TW" smtClean="0"/>
              <a:t>23</a:t>
            </a:fld>
            <a:endParaRPr lang="zh-TW" altLang="en-US"/>
          </a:p>
        </p:txBody>
      </p:sp>
      <p:sp>
        <p:nvSpPr>
          <p:cNvPr id="2" name="object 2">
            <a:extLst>
              <a:ext uri="{FF2B5EF4-FFF2-40B4-BE49-F238E27FC236}">
                <a16:creationId xmlns="" xmlns:a16="http://schemas.microsoft.com/office/drawing/2014/main" id="{BBAC55F6-39F6-CE75-71ED-E2547AA44459}"/>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5890440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68D1FA4-DC9F-72DF-7445-FE91828DEA4B}"/>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44E7A3FD-0379-5C53-8598-5DD9C9314C6D}"/>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890C3C69-F06F-9FDE-868F-426CA96D2CE9}"/>
              </a:ext>
            </a:extLst>
          </p:cNvPr>
          <p:cNvSpPr txBox="1"/>
          <p:nvPr/>
        </p:nvSpPr>
        <p:spPr>
          <a:xfrm>
            <a:off x="825500" y="2362200"/>
            <a:ext cx="11785600" cy="1640967"/>
          </a:xfrm>
          <a:prstGeom prst="rect">
            <a:avLst/>
          </a:prstGeom>
        </p:spPr>
        <p:txBody>
          <a:bodyPr vert="horz" wrap="square" lIns="0" tIns="96461" rIns="0" bIns="0" rtlCol="0">
            <a:spAutoFit/>
          </a:bodyPr>
          <a:lstStyle/>
          <a:p>
            <a:pPr marL="12699">
              <a:spcBef>
                <a:spcPts val="759"/>
              </a:spcBef>
            </a:pPr>
            <a:endParaRPr lang="en-US" sz="3100" spc="-10" dirty="0">
              <a:latin typeface="Microsoft YaHei"/>
              <a:cs typeface="Microsoft YaHei"/>
            </a:endParaRPr>
          </a:p>
          <a:p>
            <a:pPr marL="12699">
              <a:spcBef>
                <a:spcPts val="759"/>
              </a:spcBef>
            </a:pPr>
            <a:endParaRPr sz="1600" dirty="0">
              <a:latin typeface="Microsoft YaHei"/>
              <a:cs typeface="Microsoft YaHei"/>
            </a:endParaRPr>
          </a:p>
          <a:p>
            <a:pPr marL="190381">
              <a:lnSpc>
                <a:spcPct val="150000"/>
              </a:lnSpc>
              <a:spcBef>
                <a:spcPts val="660"/>
              </a:spcBef>
            </a:pPr>
            <a:endParaRPr lang="en-US" altLang="zh-TW" sz="31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03483D23-FE9E-7507-E7C6-DE74D28591CC}"/>
              </a:ext>
            </a:extLst>
          </p:cNvPr>
          <p:cNvSpPr>
            <a:spLocks noGrp="1"/>
          </p:cNvSpPr>
          <p:nvPr>
            <p:ph type="sldNum" sz="quarter" idx="7"/>
          </p:nvPr>
        </p:nvSpPr>
        <p:spPr/>
        <p:txBody>
          <a:bodyPr/>
          <a:lstStyle/>
          <a:p>
            <a:fld id="{B6F15528-21DE-4FAA-801E-634DDDAF4B2B}" type="slidenum">
              <a:rPr lang="en-US" altLang="zh-TW" smtClean="0"/>
              <a:t>24</a:t>
            </a:fld>
            <a:endParaRPr lang="zh-TW" altLang="en-US" dirty="0"/>
          </a:p>
        </p:txBody>
      </p:sp>
      <p:sp>
        <p:nvSpPr>
          <p:cNvPr id="2" name="矩形: 圓角 1">
            <a:extLst>
              <a:ext uri="{FF2B5EF4-FFF2-40B4-BE49-F238E27FC236}">
                <a16:creationId xmlns="" xmlns:a16="http://schemas.microsoft.com/office/drawing/2014/main" id="{4CB74947-87D8-D440-FE7B-F88772D75F32}"/>
              </a:ext>
            </a:extLst>
          </p:cNvPr>
          <p:cNvSpPr/>
          <p:nvPr/>
        </p:nvSpPr>
        <p:spPr>
          <a:xfrm>
            <a:off x="1272988" y="4586260"/>
            <a:ext cx="3962400" cy="2244742"/>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7" name="object 5">
            <a:extLst>
              <a:ext uri="{FF2B5EF4-FFF2-40B4-BE49-F238E27FC236}">
                <a16:creationId xmlns="" xmlns:a16="http://schemas.microsoft.com/office/drawing/2014/main" id="{C47D50A6-F1BF-81EE-55B5-4EED3C66F668}"/>
              </a:ext>
            </a:extLst>
          </p:cNvPr>
          <p:cNvSpPr txBox="1"/>
          <p:nvPr/>
        </p:nvSpPr>
        <p:spPr>
          <a:xfrm>
            <a:off x="1171293" y="4071577"/>
            <a:ext cx="3752954" cy="749505"/>
          </a:xfrm>
          <a:prstGeom prst="rect">
            <a:avLst/>
          </a:prstGeom>
        </p:spPr>
        <p:txBody>
          <a:bodyPr vert="horz" wrap="square" lIns="0" tIns="96461" rIns="0" bIns="0" rtlCol="0">
            <a:spAutoFit/>
          </a:bodyPr>
          <a:lstStyle/>
          <a:p>
            <a:pPr marL="190381">
              <a:lnSpc>
                <a:spcPct val="150000"/>
              </a:lnSpc>
              <a:spcBef>
                <a:spcPts val="660"/>
              </a:spcBef>
            </a:pPr>
            <a:r>
              <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rPr>
              <a:t>既存違建屬</a:t>
            </a:r>
            <a:endParaRPr lang="zh-TW" altLang="en-US" sz="3200" b="1" dirty="0">
              <a:solidFill>
                <a:srgbClr val="C00000"/>
              </a:solidFill>
              <a:latin typeface="標楷體" panose="03000509000000000000" pitchFamily="65" charset="-120"/>
              <a:ea typeface="標楷體" panose="03000509000000000000" pitchFamily="65" charset="-120"/>
              <a:cs typeface="Microsoft YaHei"/>
            </a:endParaRPr>
          </a:p>
        </p:txBody>
      </p:sp>
      <p:sp>
        <p:nvSpPr>
          <p:cNvPr id="8" name="文字方塊 7">
            <a:extLst>
              <a:ext uri="{FF2B5EF4-FFF2-40B4-BE49-F238E27FC236}">
                <a16:creationId xmlns="" xmlns:a16="http://schemas.microsoft.com/office/drawing/2014/main" id="{4A02E26A-C7D1-8556-CF5F-986D839B6FF9}"/>
              </a:ext>
            </a:extLst>
          </p:cNvPr>
          <p:cNvSpPr txBox="1"/>
          <p:nvPr/>
        </p:nvSpPr>
        <p:spPr>
          <a:xfrm>
            <a:off x="1519025" y="5098081"/>
            <a:ext cx="3719351" cy="1141403"/>
          </a:xfrm>
          <a:prstGeom prst="rect">
            <a:avLst/>
          </a:prstGeom>
          <a:noFill/>
        </p:spPr>
        <p:txBody>
          <a:bodyPr wrap="square">
            <a:spAutoFit/>
          </a:bodyPr>
          <a:lstStyle/>
          <a:p>
            <a:pPr>
              <a:lnSpc>
                <a:spcPct val="150000"/>
              </a:lnSpc>
            </a:pPr>
            <a:r>
              <a:rPr lang="zh-TW" altLang="en-US" sz="2400" spc="-10" dirty="0">
                <a:latin typeface="Microsoft YaHei"/>
                <a:cs typeface="Microsoft YaHei"/>
              </a:rPr>
              <a:t>民國 </a:t>
            </a:r>
            <a:r>
              <a:rPr lang="en-US" altLang="zh-TW" sz="2400" spc="-10" dirty="0">
                <a:latin typeface="Microsoft YaHei"/>
                <a:cs typeface="Microsoft YaHei"/>
              </a:rPr>
              <a:t>91 </a:t>
            </a:r>
            <a:r>
              <a:rPr lang="zh-TW" altLang="en-US" sz="2400" spc="-10" dirty="0">
                <a:latin typeface="Microsoft YaHei"/>
                <a:cs typeface="Microsoft YaHei"/>
              </a:rPr>
              <a:t>年 </a:t>
            </a:r>
            <a:r>
              <a:rPr lang="en-US" altLang="zh-TW" sz="2400" spc="-10" dirty="0">
                <a:latin typeface="Microsoft YaHei"/>
                <a:cs typeface="Microsoft YaHei"/>
              </a:rPr>
              <a:t>12 </a:t>
            </a:r>
            <a:r>
              <a:rPr lang="zh-TW" altLang="en-US" sz="2400" spc="-10" dirty="0">
                <a:latin typeface="Microsoft YaHei"/>
                <a:cs typeface="Microsoft YaHei"/>
              </a:rPr>
              <a:t>月 </a:t>
            </a:r>
            <a:r>
              <a:rPr lang="en-US" altLang="zh-TW" sz="2400" spc="-10" dirty="0">
                <a:latin typeface="Microsoft YaHei"/>
                <a:cs typeface="Microsoft YaHei"/>
              </a:rPr>
              <a:t>31 </a:t>
            </a:r>
            <a:r>
              <a:rPr lang="zh-TW" altLang="en-US" sz="2400" spc="-10" dirty="0">
                <a:latin typeface="Microsoft YaHei"/>
                <a:cs typeface="Microsoft YaHei"/>
              </a:rPr>
              <a:t>日前</a:t>
            </a:r>
            <a:endParaRPr lang="en-US" altLang="zh-TW" sz="2400" spc="-10" dirty="0">
              <a:latin typeface="Microsoft YaHei"/>
              <a:cs typeface="Microsoft YaHei"/>
            </a:endParaRPr>
          </a:p>
          <a:p>
            <a:pPr>
              <a:lnSpc>
                <a:spcPct val="150000"/>
              </a:lnSpc>
            </a:pPr>
            <a:r>
              <a:rPr lang="zh-TW" altLang="en-US" sz="2400" dirty="0"/>
              <a:t>已建造完成</a:t>
            </a:r>
          </a:p>
        </p:txBody>
      </p:sp>
      <p:sp>
        <p:nvSpPr>
          <p:cNvPr id="10" name="箭號: 向右 9">
            <a:extLst>
              <a:ext uri="{FF2B5EF4-FFF2-40B4-BE49-F238E27FC236}">
                <a16:creationId xmlns="" xmlns:a16="http://schemas.microsoft.com/office/drawing/2014/main" id="{1F6599A7-74EF-3499-B665-C43597BA6E27}"/>
              </a:ext>
            </a:extLst>
          </p:cNvPr>
          <p:cNvSpPr/>
          <p:nvPr/>
        </p:nvSpPr>
        <p:spPr>
          <a:xfrm>
            <a:off x="5337083" y="5515976"/>
            <a:ext cx="897792" cy="381000"/>
          </a:xfrm>
          <a:prstGeom prst="rightArrow">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矩形: 圓角 10">
            <a:extLst>
              <a:ext uri="{FF2B5EF4-FFF2-40B4-BE49-F238E27FC236}">
                <a16:creationId xmlns="" xmlns:a16="http://schemas.microsoft.com/office/drawing/2014/main" id="{ACF584CA-7915-8022-F910-2878954121DB}"/>
              </a:ext>
            </a:extLst>
          </p:cNvPr>
          <p:cNvSpPr/>
          <p:nvPr/>
        </p:nvSpPr>
        <p:spPr>
          <a:xfrm>
            <a:off x="6420415" y="4512829"/>
            <a:ext cx="5799878" cy="2675705"/>
          </a:xfrm>
          <a:prstGeom prst="roundRect">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2" name="文字方塊 11">
            <a:extLst>
              <a:ext uri="{FF2B5EF4-FFF2-40B4-BE49-F238E27FC236}">
                <a16:creationId xmlns="" xmlns:a16="http://schemas.microsoft.com/office/drawing/2014/main" id="{86EB2A10-22FF-26C5-8285-152B627BF543}"/>
              </a:ext>
            </a:extLst>
          </p:cNvPr>
          <p:cNvSpPr txBox="1"/>
          <p:nvPr/>
        </p:nvSpPr>
        <p:spPr>
          <a:xfrm>
            <a:off x="7373740" y="4587696"/>
            <a:ext cx="4478864" cy="2243306"/>
          </a:xfrm>
          <a:prstGeom prst="rect">
            <a:avLst/>
          </a:prstGeom>
          <a:noFill/>
        </p:spPr>
        <p:txBody>
          <a:bodyPr wrap="square">
            <a:spAutoFit/>
          </a:bodyPr>
          <a:lstStyle/>
          <a:p>
            <a:pPr>
              <a:lnSpc>
                <a:spcPct val="150000"/>
              </a:lnSpc>
            </a:pPr>
            <a:r>
              <a:rPr lang="zh-TW" altLang="en-US" sz="2400" spc="-10" dirty="0">
                <a:latin typeface="Microsoft YaHei"/>
                <a:cs typeface="Microsoft YaHei"/>
              </a:rPr>
              <a:t>係因：</a:t>
            </a:r>
            <a:endParaRPr lang="en-US" altLang="zh-TW" sz="2400" spc="-10" dirty="0">
              <a:latin typeface="Microsoft YaHei"/>
              <a:cs typeface="Microsoft YaHei"/>
            </a:endParaRPr>
          </a:p>
          <a:p>
            <a:pPr marL="457200" indent="-457200">
              <a:lnSpc>
                <a:spcPct val="150000"/>
              </a:lnSpc>
              <a:buFont typeface="Wingdings" panose="05000000000000000000" pitchFamily="2" charset="2"/>
              <a:buAutoNum type="circleNumWdWhitePlain"/>
            </a:pPr>
            <a:r>
              <a:rPr lang="zh-TW" altLang="en-US" sz="2400" spc="-10" dirty="0">
                <a:latin typeface="Microsoft YaHei"/>
                <a:cs typeface="Microsoft YaHei"/>
              </a:rPr>
              <a:t>配合公共工程</a:t>
            </a:r>
            <a:endParaRPr lang="en-US" altLang="zh-TW" sz="2400" spc="-10" dirty="0">
              <a:latin typeface="Microsoft YaHei"/>
              <a:cs typeface="Microsoft YaHei"/>
            </a:endParaRPr>
          </a:p>
          <a:p>
            <a:pPr marL="457200" indent="-457200">
              <a:lnSpc>
                <a:spcPct val="150000"/>
              </a:lnSpc>
              <a:buFont typeface="Wingdings" panose="05000000000000000000" pitchFamily="2" charset="2"/>
              <a:buAutoNum type="circleNumWdWhitePlain"/>
            </a:pPr>
            <a:r>
              <a:rPr lang="zh-TW" altLang="en-US" sz="2400" spc="-10" dirty="0">
                <a:latin typeface="Microsoft YaHei"/>
                <a:cs typeface="Microsoft YaHei"/>
              </a:rPr>
              <a:t>下水道接管</a:t>
            </a:r>
          </a:p>
          <a:p>
            <a:pPr marL="457200" indent="-457200">
              <a:lnSpc>
                <a:spcPct val="150000"/>
              </a:lnSpc>
              <a:buFont typeface="Wingdings" panose="05000000000000000000" pitchFamily="2" charset="2"/>
              <a:buAutoNum type="circleNumWdWhitePlain"/>
            </a:pPr>
            <a:r>
              <a:rPr lang="zh-TW" altLang="en-US" sz="2400" spc="-10" dirty="0">
                <a:latin typeface="Microsoft YaHei"/>
                <a:cs typeface="Microsoft YaHei"/>
              </a:rPr>
              <a:t>工程或其他公部門推動工程</a:t>
            </a:r>
            <a:endParaRPr lang="en-US" altLang="zh-TW" sz="2400" spc="-10" dirty="0">
              <a:latin typeface="Microsoft YaHei"/>
              <a:cs typeface="Microsoft YaHei"/>
            </a:endParaRPr>
          </a:p>
        </p:txBody>
      </p:sp>
      <p:sp>
        <p:nvSpPr>
          <p:cNvPr id="13" name="文字方塊 12">
            <a:extLst>
              <a:ext uri="{FF2B5EF4-FFF2-40B4-BE49-F238E27FC236}">
                <a16:creationId xmlns="" xmlns:a16="http://schemas.microsoft.com/office/drawing/2014/main" id="{8700D6C8-3B6A-0B7B-F2EB-EE442A16EFBF}"/>
              </a:ext>
            </a:extLst>
          </p:cNvPr>
          <p:cNvSpPr txBox="1"/>
          <p:nvPr/>
        </p:nvSpPr>
        <p:spPr>
          <a:xfrm>
            <a:off x="1348536" y="7697797"/>
            <a:ext cx="9573463" cy="1141403"/>
          </a:xfrm>
          <a:prstGeom prst="rect">
            <a:avLst/>
          </a:prstGeom>
          <a:noFill/>
        </p:spPr>
        <p:txBody>
          <a:bodyPr wrap="square">
            <a:spAutoFit/>
          </a:bodyPr>
          <a:lstStyle/>
          <a:p>
            <a:pPr marL="0" marR="0" lvl="0" indent="0" algn="l" defTabSz="913837" rtl="0" eaLnBrk="1" fontAlgn="auto" latinLnBrk="0" hangingPunct="1">
              <a:lnSpc>
                <a:spcPct val="150000"/>
              </a:lnSpc>
              <a:spcBef>
                <a:spcPts val="0"/>
              </a:spcBef>
              <a:spcAft>
                <a:spcPts val="0"/>
              </a:spcAft>
              <a:buClrTx/>
              <a:buSzTx/>
              <a:buFontTx/>
              <a:buNone/>
              <a:tabLst/>
              <a:defRPr/>
            </a:pPr>
            <a:r>
              <a:rPr kumimoji="0" lang="zh-TW" altLang="en-US" sz="2400" b="1" i="0" u="none" strike="noStrike" kern="1200" cap="none" spc="0" normalizeH="0" baseline="0" noProof="0" dirty="0">
                <a:ln>
                  <a:noFill/>
                </a:ln>
                <a:solidFill>
                  <a:schemeClr val="accent1">
                    <a:lumMod val="75000"/>
                  </a:schemeClr>
                </a:solidFill>
                <a:effectLst/>
                <a:uLnTx/>
                <a:uFillTx/>
                <a:latin typeface="Calibri"/>
                <a:ea typeface="新細明體" panose="02020500000000000000" pitchFamily="18" charset="-120"/>
                <a:cs typeface="+mn-cs"/>
              </a:rPr>
              <a:t>自行拆除後賸餘部分，其修繕有結構安全之虞，致必須拆除修復者，得以非永久性建材，依原規模修復。</a:t>
            </a:r>
          </a:p>
        </p:txBody>
      </p:sp>
      <p:sp>
        <p:nvSpPr>
          <p:cNvPr id="14" name="矩形: 圓角 13">
            <a:extLst>
              <a:ext uri="{FF2B5EF4-FFF2-40B4-BE49-F238E27FC236}">
                <a16:creationId xmlns="" xmlns:a16="http://schemas.microsoft.com/office/drawing/2014/main" id="{391DA536-12BC-05E9-23C8-DB385C8580F8}"/>
              </a:ext>
            </a:extLst>
          </p:cNvPr>
          <p:cNvSpPr/>
          <p:nvPr/>
        </p:nvSpPr>
        <p:spPr>
          <a:xfrm>
            <a:off x="951023" y="3173472"/>
            <a:ext cx="11590602" cy="4379732"/>
          </a:xfrm>
          <a:prstGeom prst="roundRect">
            <a:avLst/>
          </a:prstGeom>
          <a:noFill/>
          <a:ln w="38100">
            <a:solidFill>
              <a:srgbClr val="C00000"/>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15" name="object 5">
            <a:extLst>
              <a:ext uri="{FF2B5EF4-FFF2-40B4-BE49-F238E27FC236}">
                <a16:creationId xmlns="" xmlns:a16="http://schemas.microsoft.com/office/drawing/2014/main" id="{B87CF05A-B4D7-DC40-EA56-8A54C842D4E4}"/>
              </a:ext>
            </a:extLst>
          </p:cNvPr>
          <p:cNvSpPr txBox="1"/>
          <p:nvPr/>
        </p:nvSpPr>
        <p:spPr>
          <a:xfrm>
            <a:off x="6320214" y="3485549"/>
            <a:ext cx="6222905" cy="1172056"/>
          </a:xfrm>
          <a:prstGeom prst="rect">
            <a:avLst/>
          </a:prstGeom>
        </p:spPr>
        <p:txBody>
          <a:bodyPr vert="horz" wrap="square" lIns="0" tIns="96461" rIns="0" bIns="0" rtlCol="0">
            <a:spAutoFit/>
          </a:bodyPr>
          <a:lstStyle/>
          <a:p>
            <a:pPr marL="190381">
              <a:spcBef>
                <a:spcPts val="660"/>
              </a:spcBef>
            </a:pPr>
            <a:r>
              <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rPr>
              <a:t>經檢附</a:t>
            </a:r>
          </a:p>
          <a:p>
            <a:pPr marL="190381">
              <a:spcBef>
                <a:spcPts val="660"/>
              </a:spcBef>
            </a:pPr>
            <a:r>
              <a:rPr lang="zh-TW" altLang="en-US" sz="3200" b="1" dirty="0">
                <a:solidFill>
                  <a:schemeClr val="accent6">
                    <a:lumMod val="50000"/>
                  </a:schemeClr>
                </a:solidFill>
                <a:latin typeface="標楷體" panose="03000509000000000000" pitchFamily="65" charset="-120"/>
                <a:ea typeface="標楷體" panose="03000509000000000000" pitchFamily="65" charset="-120"/>
                <a:cs typeface="Microsoft YaHei"/>
              </a:rPr>
              <a:t>目的事業主管機關出具證明文件</a:t>
            </a:r>
          </a:p>
        </p:txBody>
      </p:sp>
      <p:sp>
        <p:nvSpPr>
          <p:cNvPr id="16" name="object 2">
            <a:extLst>
              <a:ext uri="{FF2B5EF4-FFF2-40B4-BE49-F238E27FC236}">
                <a16:creationId xmlns="" xmlns:a16="http://schemas.microsoft.com/office/drawing/2014/main" id="{F7CD7BF9-B3E6-1CA7-8943-7241AE9EEC1D}"/>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1760863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5E3DB892-CA86-55E6-5744-67186D3FC90E}"/>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4C78E01F-C303-CC7B-A393-8E9079022923}"/>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B53CD124-855A-0B96-8465-88844857F1AD}"/>
              </a:ext>
            </a:extLst>
          </p:cNvPr>
          <p:cNvSpPr txBox="1"/>
          <p:nvPr/>
        </p:nvSpPr>
        <p:spPr>
          <a:xfrm>
            <a:off x="825500" y="2963993"/>
            <a:ext cx="11785600" cy="5432581"/>
          </a:xfrm>
          <a:prstGeom prst="rect">
            <a:avLst/>
          </a:prstGeom>
        </p:spPr>
        <p:txBody>
          <a:bodyPr vert="horz" wrap="square" lIns="0" tIns="96461" rIns="0" bIns="0" rtlCol="0">
            <a:spAutoFit/>
          </a:bodyPr>
          <a:lstStyle/>
          <a:p>
            <a:pPr marL="190381" algn="ctr">
              <a:lnSpc>
                <a:spcPct val="150000"/>
              </a:lnSpc>
              <a:spcBef>
                <a:spcPts val="660"/>
              </a:spcBef>
            </a:pPr>
            <a:r>
              <a:rPr lang="zh-TW" altLang="en-US" sz="4000" b="1" spc="-10" dirty="0">
                <a:solidFill>
                  <a:schemeClr val="accent1">
                    <a:lumMod val="75000"/>
                  </a:schemeClr>
                </a:solidFill>
                <a:latin typeface="Microsoft YaHei"/>
                <a:cs typeface="Microsoft YaHei"/>
              </a:rPr>
              <a:t>舊違建得在原規模及原範圍內修繕</a:t>
            </a:r>
            <a:endParaRPr lang="en-US" altLang="zh-TW" sz="4000" b="1" spc="-10" dirty="0">
              <a:solidFill>
                <a:schemeClr val="accent1">
                  <a:lumMod val="75000"/>
                </a:schemeClr>
              </a:solidFill>
              <a:latin typeface="Microsoft YaHei"/>
              <a:cs typeface="Microsoft YaHei"/>
            </a:endParaRPr>
          </a:p>
          <a:p>
            <a:pPr marL="190381" algn="ctr">
              <a:lnSpc>
                <a:spcPct val="150000"/>
              </a:lnSpc>
              <a:spcBef>
                <a:spcPts val="660"/>
              </a:spcBef>
            </a:pPr>
            <a:endParaRPr lang="en-US" altLang="zh-TW" sz="800" b="1" spc="-10" dirty="0">
              <a:solidFill>
                <a:schemeClr val="accent1">
                  <a:lumMod val="75000"/>
                </a:schemeClr>
              </a:solidFill>
              <a:latin typeface="Microsoft YaHei"/>
              <a:cs typeface="Microsoft YaHei"/>
            </a:endParaRPr>
          </a:p>
          <a:p>
            <a:pPr marL="190381">
              <a:lnSpc>
                <a:spcPct val="150000"/>
              </a:lnSpc>
              <a:spcBef>
                <a:spcPts val="660"/>
              </a:spcBef>
            </a:pPr>
            <a:r>
              <a:rPr lang="zh-TW" altLang="en-US" sz="3100" spc="-10" dirty="0">
                <a:latin typeface="Microsoft YaHei"/>
                <a:cs typeface="Microsoft YaHei"/>
              </a:rPr>
              <a:t>但未依規定申請准許及符合下列各款規定之一者，應</a:t>
            </a:r>
            <a:r>
              <a:rPr lang="zh-TW" altLang="en-US" sz="3100" spc="-10" dirty="0">
                <a:solidFill>
                  <a:schemeClr val="tx2">
                    <a:lumMod val="60000"/>
                    <a:lumOff val="40000"/>
                  </a:schemeClr>
                </a:solidFill>
                <a:latin typeface="Microsoft YaHei"/>
                <a:cs typeface="Microsoft YaHei"/>
              </a:rPr>
              <a:t>拍照列管</a:t>
            </a:r>
            <a:r>
              <a:rPr lang="zh-TW" altLang="en-US" sz="3100" spc="-10" dirty="0">
                <a:latin typeface="Microsoft YaHei"/>
                <a:cs typeface="Microsoft YaHei"/>
              </a:rPr>
              <a:t>：</a:t>
            </a:r>
            <a:endParaRPr lang="en-US" altLang="zh-TW" sz="3100" spc="-10" dirty="0">
              <a:latin typeface="Microsoft YaHei"/>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因工程施作誤差或路面地形變更，其修繕面積誤差在三平方公尺以內、簷高或脊高誤差在零點五公尺以下。</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領有目的事業主管機關出具證明文件，係因配合公共工程、衛生下水道接管工程或其他公部門推動工程，自行拆除後賸餘部分，其修繕有結構安全之虞，致必須拆除修復者，得依原規模修復。</a:t>
            </a:r>
          </a:p>
        </p:txBody>
      </p:sp>
      <p:sp>
        <p:nvSpPr>
          <p:cNvPr id="6" name="投影片編號版面配置區 5">
            <a:extLst>
              <a:ext uri="{FF2B5EF4-FFF2-40B4-BE49-F238E27FC236}">
                <a16:creationId xmlns="" xmlns:a16="http://schemas.microsoft.com/office/drawing/2014/main" id="{63011BAE-5BC5-6B60-03FE-CF47E48A7B5D}"/>
              </a:ext>
            </a:extLst>
          </p:cNvPr>
          <p:cNvSpPr>
            <a:spLocks noGrp="1"/>
          </p:cNvSpPr>
          <p:nvPr>
            <p:ph type="sldNum" sz="quarter" idx="7"/>
          </p:nvPr>
        </p:nvSpPr>
        <p:spPr/>
        <p:txBody>
          <a:bodyPr/>
          <a:lstStyle/>
          <a:p>
            <a:fld id="{B6F15528-21DE-4FAA-801E-634DDDAF4B2B}" type="slidenum">
              <a:rPr lang="en-US" altLang="zh-TW" smtClean="0"/>
              <a:t>25</a:t>
            </a:fld>
            <a:endParaRPr lang="zh-TW" altLang="en-US"/>
          </a:p>
        </p:txBody>
      </p:sp>
      <p:sp>
        <p:nvSpPr>
          <p:cNvPr id="2" name="object 2">
            <a:extLst>
              <a:ext uri="{FF2B5EF4-FFF2-40B4-BE49-F238E27FC236}">
                <a16:creationId xmlns="" xmlns:a16="http://schemas.microsoft.com/office/drawing/2014/main" id="{D1FBEB15-16AB-0BE8-F240-1F64D9764C37}"/>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14031179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622540CD-C7D0-24F8-246A-7EC6A0C47D92}"/>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99952C64-196E-D147-D824-7943B7F5BC1A}"/>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B57DFB06-2184-2FF8-5D28-1B001747E6D2}"/>
              </a:ext>
            </a:extLst>
          </p:cNvPr>
          <p:cNvSpPr txBox="1"/>
          <p:nvPr/>
        </p:nvSpPr>
        <p:spPr>
          <a:xfrm>
            <a:off x="825500" y="2963993"/>
            <a:ext cx="11785600" cy="4440002"/>
          </a:xfrm>
          <a:prstGeom prst="rect">
            <a:avLst/>
          </a:prstGeom>
        </p:spPr>
        <p:txBody>
          <a:bodyPr vert="horz" wrap="square" lIns="0" tIns="96461" rIns="0" bIns="0" rtlCol="0">
            <a:spAutoFit/>
          </a:bodyPr>
          <a:lstStyle/>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原有屋頂改為人字型瓦型屋頂，而修繕後之屋頂高度最高點未超過二點一公尺或原屋簷高度。</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原未設樓梯通往屋頂平臺，增設新樓梯間（屋頂突出物），其面積未超過十平方公尺，高度未超過二點五公尺，且不作為居室使用。</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538163">
              <a:lnSpc>
                <a:spcPct val="150000"/>
              </a:lnSpc>
              <a:spcBef>
                <a:spcPts val="660"/>
              </a:spcBef>
            </a:pP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違反前項各款規定修繕者，應查報拆除。</a:t>
            </a:r>
          </a:p>
        </p:txBody>
      </p:sp>
      <p:sp>
        <p:nvSpPr>
          <p:cNvPr id="6" name="投影片編號版面配置區 5">
            <a:extLst>
              <a:ext uri="{FF2B5EF4-FFF2-40B4-BE49-F238E27FC236}">
                <a16:creationId xmlns="" xmlns:a16="http://schemas.microsoft.com/office/drawing/2014/main" id="{9574023F-CF7E-6DD3-3C7F-EBB719690D25}"/>
              </a:ext>
            </a:extLst>
          </p:cNvPr>
          <p:cNvSpPr>
            <a:spLocks noGrp="1"/>
          </p:cNvSpPr>
          <p:nvPr>
            <p:ph type="sldNum" sz="quarter" idx="7"/>
          </p:nvPr>
        </p:nvSpPr>
        <p:spPr/>
        <p:txBody>
          <a:bodyPr/>
          <a:lstStyle/>
          <a:p>
            <a:fld id="{B6F15528-21DE-4FAA-801E-634DDDAF4B2B}" type="slidenum">
              <a:rPr lang="en-US" altLang="zh-TW" smtClean="0"/>
              <a:t>26</a:t>
            </a:fld>
            <a:endParaRPr lang="zh-TW" altLang="en-US" dirty="0"/>
          </a:p>
        </p:txBody>
      </p:sp>
      <p:pic>
        <p:nvPicPr>
          <p:cNvPr id="2" name="圖片 1">
            <a:extLst>
              <a:ext uri="{FF2B5EF4-FFF2-40B4-BE49-F238E27FC236}">
                <a16:creationId xmlns="" xmlns:a16="http://schemas.microsoft.com/office/drawing/2014/main" id="{F704D46F-BC31-EE95-1A1D-E346D3030F94}"/>
              </a:ext>
            </a:extLst>
          </p:cNvPr>
          <p:cNvPicPr>
            <a:picLocks noChangeAspect="1"/>
          </p:cNvPicPr>
          <p:nvPr/>
        </p:nvPicPr>
        <p:blipFill>
          <a:blip r:embed="rId2"/>
          <a:stretch>
            <a:fillRect/>
          </a:stretch>
        </p:blipFill>
        <p:spPr>
          <a:xfrm>
            <a:off x="8178800" y="6698540"/>
            <a:ext cx="3733800" cy="2667000"/>
          </a:xfrm>
          <a:prstGeom prst="ellipse">
            <a:avLst/>
          </a:prstGeom>
          <a:ln>
            <a:noFill/>
          </a:ln>
          <a:effectLst>
            <a:softEdge rad="112500"/>
          </a:effectLst>
        </p:spPr>
      </p:pic>
      <p:sp>
        <p:nvSpPr>
          <p:cNvPr id="7" name="object 2">
            <a:extLst>
              <a:ext uri="{FF2B5EF4-FFF2-40B4-BE49-F238E27FC236}">
                <a16:creationId xmlns="" xmlns:a16="http://schemas.microsoft.com/office/drawing/2014/main" id="{DCBC7477-DEEA-1A56-0B9E-DCCEEE3CC13F}"/>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359741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18134B0-B456-4744-BC31-6121A1774E43}"/>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C1A1E521-6644-B076-AB88-6995075623DC}"/>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D9101E8C-64CF-752E-2051-16CAC17DC92F}"/>
              </a:ext>
            </a:extLst>
          </p:cNvPr>
          <p:cNvSpPr txBox="1"/>
          <p:nvPr/>
        </p:nvSpPr>
        <p:spPr>
          <a:xfrm>
            <a:off x="825500" y="3004024"/>
            <a:ext cx="11785600" cy="5660464"/>
          </a:xfrm>
          <a:prstGeom prst="rect">
            <a:avLst/>
          </a:prstGeom>
        </p:spPr>
        <p:txBody>
          <a:bodyPr vert="horz" wrap="square" lIns="0" tIns="96461" rIns="0" bIns="0" rtlCol="0">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舊違建得在原規模及原範圍內修繕。但未依規定申請准許及符合下</a:t>
            </a:r>
          </a:p>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列各款規定之一者，應拍照列管：</a:t>
            </a:r>
            <a:endParaRPr kumimoji="0" lang="en-US" altLang="zh-TW"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endParaRPr>
          </a:p>
          <a:p>
            <a:pPr marL="190381" marR="0" lvl="0" indent="0" algn="l" defTabSz="913837" rtl="0" eaLnBrk="1" fontAlgn="auto" latinLnBrk="0" hangingPunct="1">
              <a:lnSpc>
                <a:spcPct val="150000"/>
              </a:lnSpc>
              <a:spcBef>
                <a:spcPts val="660"/>
              </a:spcBef>
              <a:spcAft>
                <a:spcPts val="0"/>
              </a:spcAft>
              <a:buClrTx/>
              <a:buSzTx/>
              <a:buFontTx/>
              <a:buNone/>
              <a:tabLst/>
              <a:defRPr/>
            </a:pPr>
            <a:endParaRPr lang="en-US" altLang="zh-TW" sz="800" spc="-10" dirty="0">
              <a:latin typeface="Microsoft YaHei"/>
              <a:cs typeface="Microsoft YaHei"/>
            </a:endParaRPr>
          </a:p>
          <a:p>
            <a:pPr marL="1344613" indent="-806450">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應優先拆除之違建（包括下列第一目至第四目同時一併執行）：</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spcBef>
                <a:spcPts val="660"/>
              </a:spcBef>
              <a:buFont typeface="+mj-ea"/>
              <a:buAutoNum type="ea1ChtPeriod"/>
              <a:tabLst>
                <a:tab pos="4572000" algn="l"/>
              </a:tabLst>
            </a:pPr>
            <a:endParaRPr lang="en-US" altLang="zh-TW" sz="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依第十二點認定為施工中之新違建。</a:t>
            </a:r>
            <a:endParaRPr lang="en-US" altLang="zh-TW" sz="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民國一百零一年四月二日以後之新違建。但符合第四至十一點應</a:t>
            </a:r>
          </a:p>
          <a:p>
            <a:pPr marL="1344613" indent="447675">
              <a:spcBef>
                <a:spcPts val="660"/>
              </a:spcBef>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拍照列管者不在此限。</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792288" indent="-447675">
              <a:spcBef>
                <a:spcPts val="660"/>
              </a:spcBef>
              <a:buFont typeface="+mj-lt"/>
              <a:buAutoNum type="arabicPeriod" startAt="3"/>
              <a:tabLst>
                <a:tab pos="4213225" algn="l"/>
              </a:tabLst>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依第十四點、第十五點認定應優先執行查報拆除之既存違建。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792288" indent="-447675">
              <a:spcBef>
                <a:spcPts val="660"/>
              </a:spcBef>
              <a:buFont typeface="+mj-lt"/>
              <a:buAutoNum type="arabicPeriod" startAt="3"/>
              <a:tabLst>
                <a:tab pos="4213225" algn="l"/>
              </a:tabLst>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配合下水道工程施作，工程範圍內有阻礙或占用建築物之防火間隔（巷）之違建。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CFC65702-342E-3EC7-6F7D-4882C4F96D88}"/>
              </a:ext>
            </a:extLst>
          </p:cNvPr>
          <p:cNvSpPr>
            <a:spLocks noGrp="1"/>
          </p:cNvSpPr>
          <p:nvPr>
            <p:ph type="sldNum" sz="quarter" idx="7"/>
          </p:nvPr>
        </p:nvSpPr>
        <p:spPr/>
        <p:txBody>
          <a:bodyPr/>
          <a:lstStyle/>
          <a:p>
            <a:fld id="{B6F15528-21DE-4FAA-801E-634DDDAF4B2B}" type="slidenum">
              <a:rPr lang="en-US" altLang="zh-TW" smtClean="0"/>
              <a:t>27</a:t>
            </a:fld>
            <a:endParaRPr lang="zh-TW" altLang="en-US"/>
          </a:p>
        </p:txBody>
      </p:sp>
      <p:sp>
        <p:nvSpPr>
          <p:cNvPr id="2" name="object 2">
            <a:extLst>
              <a:ext uri="{FF2B5EF4-FFF2-40B4-BE49-F238E27FC236}">
                <a16:creationId xmlns="" xmlns:a16="http://schemas.microsoft.com/office/drawing/2014/main" id="{0FE45ED0-599C-6AA7-8F91-6ABA6FF78A8B}"/>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8731327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D916ACB-DE35-F468-6CF2-D925985EB250}"/>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71DA8D13-6A46-75D9-6886-4289C1F276FD}"/>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6B32459F-1E4B-AA3F-FCFB-16A66E1E5FDE}"/>
              </a:ext>
            </a:extLst>
          </p:cNvPr>
          <p:cNvSpPr txBox="1"/>
          <p:nvPr/>
        </p:nvSpPr>
        <p:spPr>
          <a:xfrm>
            <a:off x="825500" y="2963993"/>
            <a:ext cx="11785600" cy="2170150"/>
          </a:xfrm>
          <a:prstGeom prst="rect">
            <a:avLst/>
          </a:prstGeom>
        </p:spPr>
        <p:txBody>
          <a:bodyPr vert="horz" wrap="square" lIns="0" tIns="96461" rIns="0" bIns="0" rtlCol="0">
            <a:spAutoFit/>
          </a:bodyPr>
          <a:lstStyle/>
          <a:p>
            <a:pPr marL="12699">
              <a:spcBef>
                <a:spcPts val="759"/>
              </a:spcBef>
            </a:pPr>
            <a:endParaRPr lang="en-US" altLang="zh-TW" sz="800" spc="-10" dirty="0">
              <a:latin typeface="Microsoft YaHei"/>
              <a:cs typeface="Microsoft YaHei"/>
            </a:endParaRPr>
          </a:p>
          <a:p>
            <a:pPr marL="1344613" indent="-806450">
              <a:lnSpc>
                <a:spcPct val="150000"/>
              </a:lnSpc>
              <a:spcBef>
                <a:spcPts val="660"/>
              </a:spcBef>
              <a:buClr>
                <a:schemeClr val="tx1"/>
              </a:buClr>
              <a:buFont typeface="+mj-ea"/>
              <a:buAutoNum type="ea1ChtPeriod" startAt="2"/>
            </a:pPr>
            <a:r>
              <a:rPr lang="zh-TW" altLang="en-US" sz="2800" dirty="0">
                <a:solidFill>
                  <a:srgbClr val="C00000"/>
                </a:solidFill>
                <a:latin typeface="微軟正黑體" panose="020B0604030504040204" pitchFamily="34" charset="-120"/>
                <a:ea typeface="微軟正黑體" panose="020B0604030504040204" pitchFamily="34" charset="-120"/>
                <a:cs typeface="Microsoft YaHei"/>
              </a:rPr>
              <a:t> </a:t>
            </a: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民國九十二年一月一日以後</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之大型違建專案，依面積大小排序執行拆除（依其違建面積超過三百平方公尺以上或二百至二百九十九平方公尺排序拆除）。</a:t>
            </a:r>
            <a:endPar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D1D282C6-5443-FA92-F7F4-3493A24EF16D}"/>
              </a:ext>
            </a:extLst>
          </p:cNvPr>
          <p:cNvSpPr>
            <a:spLocks noGrp="1"/>
          </p:cNvSpPr>
          <p:nvPr>
            <p:ph type="sldNum" sz="quarter" idx="7"/>
          </p:nvPr>
        </p:nvSpPr>
        <p:spPr/>
        <p:txBody>
          <a:bodyPr/>
          <a:lstStyle/>
          <a:p>
            <a:fld id="{B6F15528-21DE-4FAA-801E-634DDDAF4B2B}" type="slidenum">
              <a:rPr lang="en-US" altLang="zh-TW" smtClean="0"/>
              <a:t>28</a:t>
            </a:fld>
            <a:endParaRPr lang="zh-TW" altLang="en-US"/>
          </a:p>
        </p:txBody>
      </p:sp>
      <p:pic>
        <p:nvPicPr>
          <p:cNvPr id="1026" name="Picture 2" descr="漫遊生活圈／三鐵共構新板特區媲美信義計畫區| 好房網News">
            <a:extLst>
              <a:ext uri="{FF2B5EF4-FFF2-40B4-BE49-F238E27FC236}">
                <a16:creationId xmlns="" xmlns:a16="http://schemas.microsoft.com/office/drawing/2014/main" id="{20CA9827-2B52-ED12-28D2-4400ACACB23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897"/>
          <a:stretch>
            <a:fillRect/>
          </a:stretch>
        </p:blipFill>
        <p:spPr bwMode="auto">
          <a:xfrm>
            <a:off x="7130656" y="5673537"/>
            <a:ext cx="4465600" cy="35395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object 2">
            <a:extLst>
              <a:ext uri="{FF2B5EF4-FFF2-40B4-BE49-F238E27FC236}">
                <a16:creationId xmlns="" xmlns:a16="http://schemas.microsoft.com/office/drawing/2014/main" id="{4AF735EF-9735-E5E9-4163-40AD93453AAE}"/>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191964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205A43F-9AB1-9408-BD61-28D747463CA1}"/>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D544425A-105F-A97C-540C-8246603D8C7A}"/>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9CD4128C-D7F8-E898-3031-C9B86525AF24}"/>
              </a:ext>
            </a:extLst>
          </p:cNvPr>
          <p:cNvSpPr txBox="1"/>
          <p:nvPr/>
        </p:nvSpPr>
        <p:spPr>
          <a:xfrm>
            <a:off x="825500" y="2963993"/>
            <a:ext cx="11785600" cy="4940139"/>
          </a:xfrm>
          <a:prstGeom prst="rect">
            <a:avLst/>
          </a:prstGeom>
        </p:spPr>
        <p:txBody>
          <a:bodyPr vert="horz" wrap="square" lIns="0" tIns="96461" rIns="0" bIns="0" rtlCol="0">
            <a:spAutoFit/>
          </a:bodyPr>
          <a:lstStyle/>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startAt="3"/>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依序拆除之違建：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lnSpc>
                <a:spcPct val="150000"/>
              </a:lnSpc>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以下既存違建經本處確認後始納入：</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2509838" indent="-717550">
              <a:lnSpc>
                <a:spcPct val="150000"/>
              </a:lnSpc>
              <a:spcBef>
                <a:spcPts val="660"/>
              </a:spcBef>
              <a:buFont typeface="Wingdings" panose="05000000000000000000" pitchFamily="2" charset="2"/>
              <a:buAutoNum type="circleNumWdWhitePlain"/>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101</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年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4</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月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1</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日以前經查報有案之違建。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2509838" indent="-717550">
              <a:lnSpc>
                <a:spcPct val="150000"/>
              </a:lnSpc>
              <a:spcBef>
                <a:spcPts val="660"/>
              </a:spcBef>
              <a:buFont typeface="Wingdings" panose="05000000000000000000" pitchFamily="2" charset="2"/>
              <a:buAutoNum type="circleNumWdWhitePlain"/>
            </a:pPr>
            <a:endParaRPr lang="en-US" altLang="zh-TW" sz="10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2509838" indent="-717550">
              <a:lnSpc>
                <a:spcPct val="150000"/>
              </a:lnSpc>
              <a:spcBef>
                <a:spcPts val="660"/>
              </a:spcBef>
              <a:buFont typeface="Wingdings" panose="05000000000000000000" pitchFamily="2" charset="2"/>
              <a:buAutoNum type="circleNumWdWhitePlain"/>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101</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年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4</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月 </a:t>
            </a:r>
            <a:r>
              <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1</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 日以前搭建完成，</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2514600">
              <a:lnSpc>
                <a:spcPct val="150000"/>
              </a:lnSpc>
              <a:spcBef>
                <a:spcPts val="660"/>
              </a:spcBef>
            </a:pP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但於民國 </a:t>
            </a:r>
            <a:r>
              <a:rPr lang="en-US" altLang="zh-TW"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101</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年 </a:t>
            </a:r>
            <a:r>
              <a:rPr lang="en-US" altLang="zh-TW"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4</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 月 </a:t>
            </a:r>
            <a:r>
              <a:rPr lang="en-US" altLang="zh-TW"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2</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 日以後補查報之違建，</a:t>
            </a:r>
            <a:endParaRPr lang="en-US" altLang="zh-TW"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endParaRPr>
          </a:p>
          <a:p>
            <a:pPr marL="2514600">
              <a:lnSpc>
                <a:spcPct val="150000"/>
              </a:lnSpc>
              <a:spcBef>
                <a:spcPts val="660"/>
              </a:spcBef>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（惟屬第一項目者除外）。</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66FDE387-21C9-E3BA-E293-CE415B5D2B22}"/>
              </a:ext>
            </a:extLst>
          </p:cNvPr>
          <p:cNvSpPr>
            <a:spLocks noGrp="1"/>
          </p:cNvSpPr>
          <p:nvPr>
            <p:ph type="sldNum" sz="quarter" idx="7"/>
          </p:nvPr>
        </p:nvSpPr>
        <p:spPr/>
        <p:txBody>
          <a:bodyPr/>
          <a:lstStyle/>
          <a:p>
            <a:fld id="{B6F15528-21DE-4FAA-801E-634DDDAF4B2B}" type="slidenum">
              <a:rPr lang="en-US" altLang="zh-TW" smtClean="0"/>
              <a:t>29</a:t>
            </a:fld>
            <a:endParaRPr lang="zh-TW" altLang="en-US"/>
          </a:p>
        </p:txBody>
      </p:sp>
      <p:sp>
        <p:nvSpPr>
          <p:cNvPr id="2" name="object 2">
            <a:extLst>
              <a:ext uri="{FF2B5EF4-FFF2-40B4-BE49-F238E27FC236}">
                <a16:creationId xmlns="" xmlns:a16="http://schemas.microsoft.com/office/drawing/2014/main" id="{322DAF58-57ED-AA59-F936-91440357771E}"/>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777283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3004800" cy="9753600"/>
          </a:xfrm>
          <a:prstGeom prst="rect">
            <a:avLst/>
          </a:prstGeom>
        </p:spPr>
      </p:pic>
      <p:grpSp>
        <p:nvGrpSpPr>
          <p:cNvPr id="3" name="object 3"/>
          <p:cNvGrpSpPr/>
          <p:nvPr/>
        </p:nvGrpSpPr>
        <p:grpSpPr>
          <a:xfrm>
            <a:off x="406400" y="2559066"/>
            <a:ext cx="5689600" cy="64135"/>
            <a:chOff x="406400" y="2559050"/>
            <a:chExt cx="5689600" cy="64135"/>
          </a:xfrm>
        </p:grpSpPr>
        <p:sp>
          <p:nvSpPr>
            <p:cNvPr id="4" name="object 4"/>
            <p:cNvSpPr/>
            <p:nvPr/>
          </p:nvSpPr>
          <p:spPr>
            <a:xfrm>
              <a:off x="406400" y="25654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sp>
          <p:nvSpPr>
            <p:cNvPr id="5" name="object 5"/>
            <p:cNvSpPr/>
            <p:nvPr/>
          </p:nvSpPr>
          <p:spPr>
            <a:xfrm>
              <a:off x="406400" y="26162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grpSp>
      <p:pic>
        <p:nvPicPr>
          <p:cNvPr id="6" name="object 6"/>
          <p:cNvPicPr/>
          <p:nvPr/>
        </p:nvPicPr>
        <p:blipFill>
          <a:blip r:embed="rId3" cstate="print"/>
          <a:stretch>
            <a:fillRect/>
          </a:stretch>
        </p:blipFill>
        <p:spPr>
          <a:xfrm>
            <a:off x="6502400" y="0"/>
            <a:ext cx="6502400" cy="9753600"/>
          </a:xfrm>
          <a:prstGeom prst="rect">
            <a:avLst/>
          </a:prstGeom>
        </p:spPr>
      </p:pic>
      <p:sp>
        <p:nvSpPr>
          <p:cNvPr id="7" name="object 7"/>
          <p:cNvSpPr txBox="1">
            <a:spLocks noGrp="1"/>
          </p:cNvSpPr>
          <p:nvPr>
            <p:ph type="title"/>
          </p:nvPr>
        </p:nvSpPr>
        <p:spPr>
          <a:xfrm>
            <a:off x="1663702" y="1085807"/>
            <a:ext cx="3215640"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簡報⼤綱</a:t>
            </a:r>
            <a:endParaRPr sz="6400" dirty="0">
              <a:latin typeface="Microsoft YaHei"/>
              <a:cs typeface="Microsoft YaHei"/>
            </a:endParaRPr>
          </a:p>
        </p:txBody>
      </p:sp>
      <p:sp>
        <p:nvSpPr>
          <p:cNvPr id="8" name="object 8"/>
          <p:cNvSpPr txBox="1"/>
          <p:nvPr/>
        </p:nvSpPr>
        <p:spPr>
          <a:xfrm>
            <a:off x="88900" y="3454400"/>
            <a:ext cx="235585" cy="345441"/>
          </a:xfrm>
          <a:prstGeom prst="rect">
            <a:avLst/>
          </a:prstGeom>
        </p:spPr>
        <p:txBody>
          <a:bodyPr vert="horz" wrap="square" lIns="0" tIns="12699" rIns="0" bIns="0" rtlCol="0">
            <a:spAutoFit/>
          </a:bodyPr>
          <a:lstStyle/>
          <a:p>
            <a:pPr marL="12699">
              <a:spcBef>
                <a:spcPts val="100"/>
              </a:spcBef>
            </a:pPr>
            <a:r>
              <a:rPr sz="2100" dirty="0">
                <a:solidFill>
                  <a:srgbClr val="5C86B9"/>
                </a:solidFill>
                <a:latin typeface="Arial Unicode MS"/>
                <a:cs typeface="Arial Unicode MS"/>
              </a:rPr>
              <a:t>✤</a:t>
            </a:r>
            <a:endParaRPr sz="2100">
              <a:latin typeface="Arial Unicode MS"/>
              <a:cs typeface="Arial Unicode MS"/>
            </a:endParaRPr>
          </a:p>
        </p:txBody>
      </p:sp>
      <p:sp>
        <p:nvSpPr>
          <p:cNvPr id="9" name="object 9"/>
          <p:cNvSpPr txBox="1"/>
          <p:nvPr/>
        </p:nvSpPr>
        <p:spPr>
          <a:xfrm>
            <a:off x="482602" y="3352802"/>
            <a:ext cx="4191000" cy="487313"/>
          </a:xfrm>
          <a:prstGeom prst="rect">
            <a:avLst/>
          </a:prstGeom>
          <a:solidFill>
            <a:srgbClr val="3D5B85"/>
          </a:solidFill>
        </p:spPr>
        <p:txBody>
          <a:bodyPr vert="horz" wrap="square" lIns="0" tIns="25383" rIns="0" bIns="0" rtlCol="0">
            <a:spAutoFit/>
          </a:bodyPr>
          <a:lstStyle/>
          <a:p>
            <a:pPr>
              <a:spcBef>
                <a:spcPts val="201"/>
              </a:spcBef>
            </a:pPr>
            <a:r>
              <a:rPr lang="zh-TW" altLang="en-US" sz="3000" b="1" dirty="0">
                <a:solidFill>
                  <a:srgbClr val="FFFFFF"/>
                </a:solidFill>
                <a:latin typeface="Microsoft YaHei"/>
                <a:cs typeface="Microsoft YaHei"/>
              </a:rPr>
              <a:t>一、</a:t>
            </a:r>
            <a:r>
              <a:rPr sz="3000" b="1" dirty="0" err="1">
                <a:solidFill>
                  <a:srgbClr val="FFFFFF"/>
                </a:solidFill>
                <a:latin typeface="Microsoft YaHei"/>
                <a:cs typeface="Microsoft YaHei"/>
              </a:rPr>
              <a:t>違章建築管理說明</a:t>
            </a:r>
            <a:endParaRPr sz="3000" dirty="0">
              <a:latin typeface="Microsoft YaHei"/>
              <a:cs typeface="Microsoft YaHei"/>
            </a:endParaRPr>
          </a:p>
        </p:txBody>
      </p:sp>
      <p:sp>
        <p:nvSpPr>
          <p:cNvPr id="10" name="object 10"/>
          <p:cNvSpPr txBox="1"/>
          <p:nvPr/>
        </p:nvSpPr>
        <p:spPr>
          <a:xfrm>
            <a:off x="444501" y="3825242"/>
            <a:ext cx="5384801" cy="1826009"/>
          </a:xfrm>
          <a:prstGeom prst="rect">
            <a:avLst/>
          </a:prstGeom>
        </p:spPr>
        <p:txBody>
          <a:bodyPr vert="horz" wrap="square" lIns="0" tIns="213229" rIns="0" bIns="0" rtlCol="0">
            <a:spAutoFit/>
          </a:bodyPr>
          <a:lstStyle/>
          <a:p>
            <a:pPr marL="418844" indent="-406155">
              <a:spcBef>
                <a:spcPts val="1680"/>
              </a:spcBef>
              <a:buClr>
                <a:srgbClr val="5C86B9"/>
              </a:buClr>
              <a:buSzPct val="69230"/>
              <a:buFont typeface="Lucida Sans"/>
              <a:buChar char="•"/>
              <a:tabLst>
                <a:tab pos="418209" algn="l"/>
                <a:tab pos="418844" algn="l"/>
              </a:tabLst>
            </a:pPr>
            <a:r>
              <a:rPr sz="2600" dirty="0">
                <a:latin typeface="Microsoft YaHei"/>
                <a:cs typeface="Microsoft YaHei"/>
              </a:rPr>
              <a:t>違章建築相關法令簡介</a:t>
            </a:r>
          </a:p>
          <a:p>
            <a:pPr marL="418844" indent="-406155">
              <a:spcBef>
                <a:spcPts val="1580"/>
              </a:spcBef>
              <a:buClr>
                <a:srgbClr val="5C86B9"/>
              </a:buClr>
              <a:buSzPct val="69230"/>
              <a:buFont typeface="Lucida Sans"/>
              <a:buChar char="•"/>
              <a:tabLst>
                <a:tab pos="418209" algn="l"/>
                <a:tab pos="418844" algn="l"/>
              </a:tabLst>
            </a:pPr>
            <a:r>
              <a:rPr sz="2600" dirty="0">
                <a:latin typeface="Microsoft YaHei"/>
                <a:cs typeface="Microsoft YaHei"/>
              </a:rPr>
              <a:t>違章建築巡查管理</a:t>
            </a:r>
          </a:p>
          <a:p>
            <a:pPr marL="418844" indent="-406155">
              <a:spcBef>
                <a:spcPts val="1580"/>
              </a:spcBef>
              <a:buClr>
                <a:srgbClr val="5C86B9"/>
              </a:buClr>
              <a:buSzPct val="69230"/>
              <a:buFont typeface="Lucida Sans"/>
              <a:buChar char="•"/>
              <a:tabLst>
                <a:tab pos="418209" algn="l"/>
                <a:tab pos="418844" algn="l"/>
              </a:tabLst>
            </a:pPr>
            <a:r>
              <a:rPr sz="2600" dirty="0" err="1">
                <a:latin typeface="Microsoft YaHei"/>
                <a:cs typeface="Microsoft YaHei"/>
              </a:rPr>
              <a:t>違章建築輔導措施</a:t>
            </a:r>
            <a:endParaRPr sz="2600" dirty="0">
              <a:latin typeface="Microsoft YaHei"/>
              <a:cs typeface="Microsoft YaHei"/>
            </a:endParaRPr>
          </a:p>
        </p:txBody>
      </p:sp>
      <p:sp>
        <p:nvSpPr>
          <p:cNvPr id="11" name="object 11"/>
          <p:cNvSpPr txBox="1"/>
          <p:nvPr/>
        </p:nvSpPr>
        <p:spPr>
          <a:xfrm>
            <a:off x="88900" y="6595617"/>
            <a:ext cx="235585" cy="345441"/>
          </a:xfrm>
          <a:prstGeom prst="rect">
            <a:avLst/>
          </a:prstGeom>
        </p:spPr>
        <p:txBody>
          <a:bodyPr vert="horz" wrap="square" lIns="0" tIns="12699" rIns="0" bIns="0" rtlCol="0">
            <a:spAutoFit/>
          </a:bodyPr>
          <a:lstStyle/>
          <a:p>
            <a:pPr marL="12699">
              <a:spcBef>
                <a:spcPts val="100"/>
              </a:spcBef>
            </a:pPr>
            <a:r>
              <a:rPr sz="2100" dirty="0">
                <a:solidFill>
                  <a:srgbClr val="5C86B9"/>
                </a:solidFill>
                <a:latin typeface="Arial Unicode MS"/>
                <a:cs typeface="Arial Unicode MS"/>
              </a:rPr>
              <a:t>✤</a:t>
            </a:r>
            <a:endParaRPr sz="2100">
              <a:latin typeface="Arial Unicode MS"/>
              <a:cs typeface="Arial Unicode MS"/>
            </a:endParaRPr>
          </a:p>
        </p:txBody>
      </p:sp>
      <p:sp>
        <p:nvSpPr>
          <p:cNvPr id="12" name="object 12"/>
          <p:cNvSpPr txBox="1"/>
          <p:nvPr/>
        </p:nvSpPr>
        <p:spPr>
          <a:xfrm>
            <a:off x="442536" y="6477000"/>
            <a:ext cx="5847349" cy="487313"/>
          </a:xfrm>
          <a:prstGeom prst="rect">
            <a:avLst/>
          </a:prstGeom>
          <a:solidFill>
            <a:srgbClr val="3D5B85"/>
          </a:solidFill>
        </p:spPr>
        <p:txBody>
          <a:bodyPr vert="horz" wrap="square" lIns="0" tIns="25383" rIns="0" bIns="0" rtlCol="0">
            <a:spAutoFit/>
          </a:bodyPr>
          <a:lstStyle/>
          <a:p>
            <a:pPr marL="5080">
              <a:spcBef>
                <a:spcPts val="201"/>
              </a:spcBef>
            </a:pPr>
            <a:r>
              <a:rPr lang="zh-TW" altLang="en-US" sz="3000" b="1" dirty="0">
                <a:solidFill>
                  <a:srgbClr val="FFFFFF"/>
                </a:solidFill>
                <a:latin typeface="Microsoft YaHei"/>
                <a:cs typeface="Microsoft YaHei"/>
              </a:rPr>
              <a:t>二、無障礙生活環境法令</a:t>
            </a:r>
            <a:endParaRPr sz="3000" dirty="0">
              <a:latin typeface="Microsoft YaHei"/>
              <a:cs typeface="Microsoft YaHei"/>
            </a:endParaRPr>
          </a:p>
        </p:txBody>
      </p:sp>
      <p:sp>
        <p:nvSpPr>
          <p:cNvPr id="13" name="object 13"/>
          <p:cNvSpPr txBox="1"/>
          <p:nvPr/>
        </p:nvSpPr>
        <p:spPr>
          <a:xfrm>
            <a:off x="444501" y="6966459"/>
            <a:ext cx="5384801" cy="1220715"/>
          </a:xfrm>
          <a:prstGeom prst="rect">
            <a:avLst/>
          </a:prstGeom>
        </p:spPr>
        <p:txBody>
          <a:bodyPr vert="horz" wrap="square" lIns="0" tIns="213229" rIns="0" bIns="0" rtlCol="0">
            <a:spAutoFit/>
          </a:bodyPr>
          <a:lstStyle/>
          <a:p>
            <a:pPr marL="418844" indent="-406155">
              <a:spcBef>
                <a:spcPts val="1680"/>
              </a:spcBef>
              <a:buClr>
                <a:srgbClr val="5C86B9"/>
              </a:buClr>
              <a:buSzPct val="69230"/>
              <a:buFont typeface="Lucida Sans"/>
              <a:buChar char="•"/>
              <a:tabLst>
                <a:tab pos="418209" algn="l"/>
                <a:tab pos="418844" algn="l"/>
              </a:tabLst>
            </a:pPr>
            <a:r>
              <a:rPr lang="zh-TW" altLang="en-US" sz="2600" b="1" dirty="0">
                <a:latin typeface="Microsoft YaHei"/>
                <a:cs typeface="Microsoft YaHei"/>
              </a:rPr>
              <a:t>法令</a:t>
            </a:r>
            <a:r>
              <a:rPr sz="2600" dirty="0" err="1">
                <a:latin typeface="Microsoft YaHei"/>
                <a:cs typeface="Microsoft YaHei"/>
              </a:rPr>
              <a:t>簡介</a:t>
            </a:r>
            <a:endParaRPr sz="2600" dirty="0">
              <a:latin typeface="Microsoft YaHei"/>
              <a:cs typeface="Microsoft YaHei"/>
            </a:endParaRPr>
          </a:p>
          <a:p>
            <a:pPr marL="418844" indent="-406155">
              <a:spcBef>
                <a:spcPts val="1580"/>
              </a:spcBef>
              <a:buClr>
                <a:srgbClr val="5C86B9"/>
              </a:buClr>
              <a:buSzPct val="69230"/>
              <a:buFont typeface="Lucida Sans"/>
              <a:buChar char="•"/>
              <a:tabLst>
                <a:tab pos="418209" algn="l"/>
                <a:tab pos="418844" algn="l"/>
              </a:tabLst>
            </a:pPr>
            <a:r>
              <a:rPr lang="zh-TW" altLang="en-US" sz="2600" b="1" dirty="0">
                <a:latin typeface="Microsoft YaHei"/>
                <a:cs typeface="Microsoft YaHei"/>
              </a:rPr>
              <a:t>無障礙生活環境改善案例</a:t>
            </a:r>
          </a:p>
        </p:txBody>
      </p:sp>
      <p:sp>
        <p:nvSpPr>
          <p:cNvPr id="14" name="投影片編號版面配置區 13"/>
          <p:cNvSpPr>
            <a:spLocks noGrp="1"/>
          </p:cNvSpPr>
          <p:nvPr>
            <p:ph type="sldNum" sz="quarter" idx="7"/>
          </p:nvPr>
        </p:nvSpPr>
        <p:spPr/>
        <p:txBody>
          <a:bodyPr/>
          <a:lstStyle/>
          <a:p>
            <a:fld id="{B6F15528-21DE-4FAA-801E-634DDDAF4B2B}" type="slidenum">
              <a:rPr lang="en-US" altLang="zh-TW" smtClean="0"/>
              <a:t>3</a:t>
            </a:fld>
            <a:endParaRPr lang="zh-TW"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9014080F-579F-9BA8-3458-A89D7D6C0C0B}"/>
            </a:ext>
          </a:extLst>
        </p:cNvPr>
        <p:cNvGrpSpPr/>
        <p:nvPr/>
      </p:nvGrpSpPr>
      <p:grpSpPr>
        <a:xfrm>
          <a:off x="0" y="0"/>
          <a:ext cx="0" cy="0"/>
          <a:chOff x="0" y="0"/>
          <a:chExt cx="0" cy="0"/>
        </a:xfrm>
      </p:grpSpPr>
      <p:sp>
        <p:nvSpPr>
          <p:cNvPr id="2" name="矩形: 圓角 1">
            <a:extLst>
              <a:ext uri="{FF2B5EF4-FFF2-40B4-BE49-F238E27FC236}">
                <a16:creationId xmlns="" xmlns:a16="http://schemas.microsoft.com/office/drawing/2014/main" id="{8C3DAF24-C8A6-8097-63D0-2B3F575CDD64}"/>
              </a:ext>
            </a:extLst>
          </p:cNvPr>
          <p:cNvSpPr/>
          <p:nvPr/>
        </p:nvSpPr>
        <p:spPr>
          <a:xfrm>
            <a:off x="1511300" y="5105400"/>
            <a:ext cx="10985500" cy="3209445"/>
          </a:xfrm>
          <a:prstGeom prst="roundRect">
            <a:avLst>
              <a:gd name="adj" fmla="val 8125"/>
            </a:avLst>
          </a:prstGeom>
          <a:solidFill>
            <a:schemeClr val="accent1">
              <a:lumMod val="40000"/>
              <a:lumOff val="60000"/>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344613" indent="-806450">
              <a:lnSpc>
                <a:spcPct val="150000"/>
              </a:lnSpc>
              <a:spcBef>
                <a:spcPts val="660"/>
              </a:spcBef>
              <a:buClr>
                <a:schemeClr val="tx1"/>
              </a:buClr>
              <a:buFont typeface="+mj-ea"/>
              <a:buAutoNum type="ea1ChtPeriod"/>
            </a:pPr>
            <a:endParaRPr lang="zh-TW" altLang="en-US"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3" name="object 3">
            <a:extLst>
              <a:ext uri="{FF2B5EF4-FFF2-40B4-BE49-F238E27FC236}">
                <a16:creationId xmlns="" xmlns:a16="http://schemas.microsoft.com/office/drawing/2014/main" id="{1D766E4A-6D6D-22D1-7AE5-FF719936C3D3}"/>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359D4FD5-7E13-1553-528F-56F0C0B944CC}"/>
              </a:ext>
            </a:extLst>
          </p:cNvPr>
          <p:cNvSpPr txBox="1"/>
          <p:nvPr/>
        </p:nvSpPr>
        <p:spPr>
          <a:xfrm>
            <a:off x="711200" y="2963993"/>
            <a:ext cx="11785600" cy="4988870"/>
          </a:xfrm>
          <a:prstGeom prst="rect">
            <a:avLst/>
          </a:prstGeom>
        </p:spPr>
        <p:txBody>
          <a:bodyPr vert="horz" wrap="square" lIns="0" tIns="96461" rIns="0" bIns="0" rtlCol="0">
            <a:spAutoFit/>
          </a:bodyPr>
          <a:lstStyle/>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startAt="3"/>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依序拆除之違建：</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858963" indent="-514350">
              <a:lnSpc>
                <a:spcPct val="150000"/>
              </a:lnSpc>
              <a:spcBef>
                <a:spcPts val="660"/>
              </a:spcBef>
              <a:buFont typeface="+mj-lt"/>
              <a:buAutoNum type="arabicPeriod" startAt="2"/>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前款有下列情形之一者，排除第三項之適用，並優先執行拆除：</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858963" indent="-514350">
              <a:lnSpc>
                <a:spcPct val="150000"/>
              </a:lnSpc>
              <a:spcBef>
                <a:spcPts val="660"/>
              </a:spcBef>
              <a:buFont typeface="+mj-lt"/>
              <a:buAutoNum type="arabicPeriod" startAt="2"/>
            </a:pPr>
            <a:endParaRPr lang="zh-TW" altLang="en-US" sz="16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882775" indent="-538163">
              <a:lnSpc>
                <a:spcPct val="150000"/>
              </a:lnSpc>
              <a:spcBef>
                <a:spcPts val="660"/>
              </a:spcBef>
              <a:buFont typeface="Wingdings" panose="05000000000000000000" pitchFamily="2" charset="2"/>
              <a:buAutoNum type="circleNumWdWhitePlain"/>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經民眾一再檢舉，且有第一款第三目之情形，經簽報核可者。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882775" indent="-538163">
              <a:lnSpc>
                <a:spcPct val="150000"/>
              </a:lnSpc>
              <a:spcBef>
                <a:spcPts val="660"/>
              </a:spcBef>
              <a:buFont typeface="Wingdings" panose="05000000000000000000" pitchFamily="2" charset="2"/>
              <a:buAutoNum type="circleNumWdWhitePlain"/>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經本處現場勘查確認與原查報資料不符，涉有新建、增建、改建、修建及修繕之新違建，且簽報拆除核可者。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882775" indent="-538163">
              <a:lnSpc>
                <a:spcPct val="150000"/>
              </a:lnSpc>
              <a:spcBef>
                <a:spcPts val="660"/>
              </a:spcBef>
              <a:buFont typeface="Wingdings" panose="05000000000000000000" pitchFamily="2" charset="2"/>
              <a:buAutoNum type="circleNumWdWhitePlain"/>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專案處理之既存違建或其他特殊狀況，經簽報拆除核可者。</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D11BB675-3AB1-6429-7219-B2C9CC84008F}"/>
              </a:ext>
            </a:extLst>
          </p:cNvPr>
          <p:cNvSpPr>
            <a:spLocks noGrp="1"/>
          </p:cNvSpPr>
          <p:nvPr>
            <p:ph type="sldNum" sz="quarter" idx="7"/>
          </p:nvPr>
        </p:nvSpPr>
        <p:spPr/>
        <p:txBody>
          <a:bodyPr/>
          <a:lstStyle/>
          <a:p>
            <a:fld id="{B6F15528-21DE-4FAA-801E-634DDDAF4B2B}" type="slidenum">
              <a:rPr lang="en-US" altLang="zh-TW" smtClean="0"/>
              <a:t>30</a:t>
            </a:fld>
            <a:endParaRPr lang="zh-TW" altLang="en-US"/>
          </a:p>
        </p:txBody>
      </p:sp>
      <p:sp>
        <p:nvSpPr>
          <p:cNvPr id="7" name="object 2">
            <a:extLst>
              <a:ext uri="{FF2B5EF4-FFF2-40B4-BE49-F238E27FC236}">
                <a16:creationId xmlns="" xmlns:a16="http://schemas.microsoft.com/office/drawing/2014/main" id="{6328BD7D-F827-598B-12A4-684F89FBB7FF}"/>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41130088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2706934D-6A92-8104-7096-764B21862156}"/>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F52FC50C-EBA3-1BCF-D486-2DCFCB04D48D}"/>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AFEDEEA4-0131-56E4-860F-DCDDCAFDD148}"/>
              </a:ext>
            </a:extLst>
          </p:cNvPr>
          <p:cNvSpPr txBox="1"/>
          <p:nvPr/>
        </p:nvSpPr>
        <p:spPr>
          <a:xfrm>
            <a:off x="825500" y="2963993"/>
            <a:ext cx="11785600" cy="4893972"/>
          </a:xfrm>
          <a:prstGeom prst="rect">
            <a:avLst/>
          </a:prstGeom>
        </p:spPr>
        <p:txBody>
          <a:bodyPr vert="horz" wrap="square" lIns="0" tIns="96461" rIns="0" bIns="0" rtlCol="0">
            <a:spAutoFit/>
          </a:bodyPr>
          <a:lstStyle/>
          <a:p>
            <a:pPr marL="12699">
              <a:spcBef>
                <a:spcPts val="759"/>
              </a:spcBef>
            </a:pPr>
            <a:endParaRPr sz="1600" dirty="0">
              <a:latin typeface="Microsoft YaHei"/>
              <a:cs typeface="Microsoft YaHei"/>
            </a:endParaRPr>
          </a:p>
          <a:p>
            <a:pPr marL="190381">
              <a:lnSpc>
                <a:spcPct val="150000"/>
              </a:lnSpc>
              <a:spcBef>
                <a:spcPts val="660"/>
              </a:spcBef>
            </a:pPr>
            <a:r>
              <a:rPr lang="zh-TW" altLang="en-US" sz="3100" spc="-10" dirty="0">
                <a:latin typeface="Microsoft YaHei"/>
                <a:cs typeface="Microsoft YaHei"/>
              </a:rPr>
              <a:t>建築物非經申請本處之審查許可並發給執照而擅自建造者，依建築法處以建築物造價千分之五十以下之罰鍰，並勒令停工補辦手續；必要時得強制拆除。</a:t>
            </a:r>
            <a:endParaRPr lang="en-US" altLang="zh-TW" sz="3100" spc="-10" dirty="0">
              <a:latin typeface="Microsoft YaHei"/>
              <a:cs typeface="Microsoft YaHei"/>
            </a:endParaRPr>
          </a:p>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Clr>
                <a:schemeClr val="tx1"/>
              </a:buClr>
              <a:buFont typeface="+mj-ea"/>
              <a:buAutoNum type="ea1ChtPeriod"/>
            </a:pP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依程序完成補辦執照</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申請者，處以建築物造價</a:t>
            </a: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千分之五以下之罰鍰</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a:pPr>
            <a:r>
              <a:rPr lang="zh-TW" altLang="en-US" sz="2800" b="1" dirty="0">
                <a:solidFill>
                  <a:schemeClr val="accent6">
                    <a:lumMod val="75000"/>
                  </a:schemeClr>
                </a:solidFill>
                <a:latin typeface="微軟正黑體" panose="020B0604030504040204" pitchFamily="34" charset="-120"/>
                <a:ea typeface="微軟正黑體" panose="020B0604030504040204" pitchFamily="34" charset="-120"/>
                <a:cs typeface="Microsoft YaHei"/>
              </a:rPr>
              <a:t>無法依程序完成</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補辦執照申請，符合第十九點第一項第三款者，處以建築物造價</a:t>
            </a:r>
            <a:r>
              <a:rPr lang="zh-TW" altLang="en-US" sz="2800" b="1" dirty="0">
                <a:solidFill>
                  <a:schemeClr val="accent6">
                    <a:lumMod val="75000"/>
                  </a:schemeClr>
                </a:solidFill>
                <a:latin typeface="微軟正黑體" panose="020B0604030504040204" pitchFamily="34" charset="-120"/>
                <a:ea typeface="微軟正黑體" panose="020B0604030504040204" pitchFamily="34" charset="-120"/>
                <a:cs typeface="Microsoft YaHei"/>
              </a:rPr>
              <a:t>千分之五十之罰鍰</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p>
        </p:txBody>
      </p:sp>
      <p:sp>
        <p:nvSpPr>
          <p:cNvPr id="6" name="投影片編號版面配置區 5">
            <a:extLst>
              <a:ext uri="{FF2B5EF4-FFF2-40B4-BE49-F238E27FC236}">
                <a16:creationId xmlns="" xmlns:a16="http://schemas.microsoft.com/office/drawing/2014/main" id="{57920007-A6A7-0DD9-31A1-BF5CB46BCF96}"/>
              </a:ext>
            </a:extLst>
          </p:cNvPr>
          <p:cNvSpPr>
            <a:spLocks noGrp="1"/>
          </p:cNvSpPr>
          <p:nvPr>
            <p:ph type="sldNum" sz="quarter" idx="7"/>
          </p:nvPr>
        </p:nvSpPr>
        <p:spPr/>
        <p:txBody>
          <a:bodyPr/>
          <a:lstStyle/>
          <a:p>
            <a:fld id="{B6F15528-21DE-4FAA-801E-634DDDAF4B2B}" type="slidenum">
              <a:rPr lang="en-US" altLang="zh-TW" smtClean="0"/>
              <a:t>31</a:t>
            </a:fld>
            <a:endParaRPr lang="zh-TW" altLang="en-US"/>
          </a:p>
        </p:txBody>
      </p:sp>
      <p:sp>
        <p:nvSpPr>
          <p:cNvPr id="2" name="object 2">
            <a:extLst>
              <a:ext uri="{FF2B5EF4-FFF2-40B4-BE49-F238E27FC236}">
                <a16:creationId xmlns="" xmlns:a16="http://schemas.microsoft.com/office/drawing/2014/main" id="{B3BF3FB2-FE5B-E84B-574F-04C5EF91F165}"/>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10690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7CDB9F2A-A369-93A7-4B1A-2AC0B6D7F149}"/>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A62B07E4-7697-15B4-42C7-65F567CFBB09}"/>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BA65CD6B-8436-80D3-E59D-E97AC8EF14AF}"/>
              </a:ext>
            </a:extLst>
          </p:cNvPr>
          <p:cNvSpPr txBox="1"/>
          <p:nvPr/>
        </p:nvSpPr>
        <p:spPr>
          <a:xfrm>
            <a:off x="825500" y="3129103"/>
            <a:ext cx="11620500" cy="2160212"/>
          </a:xfrm>
          <a:prstGeom prst="rect">
            <a:avLst/>
          </a:prstGeom>
        </p:spPr>
        <p:txBody>
          <a:bodyPr vert="horz" wrap="square" lIns="0" tIns="96461" rIns="0" bIns="0" rtlCol="0">
            <a:spAutoFit/>
          </a:bodyPr>
          <a:lstStyle/>
          <a:p>
            <a:pPr marL="647581" indent="-457200">
              <a:lnSpc>
                <a:spcPct val="150000"/>
              </a:lnSpc>
              <a:spcBef>
                <a:spcPts val="660"/>
              </a:spcBef>
              <a:buFont typeface="Wingdings" panose="05000000000000000000" pitchFamily="2" charset="2"/>
              <a:buChar char="Ø"/>
            </a:pPr>
            <a:r>
              <a:rPr lang="zh-TW" altLang="en-US" sz="3100" spc="-10" dirty="0">
                <a:latin typeface="Microsoft YaHei"/>
                <a:cs typeface="Microsoft YaHei"/>
              </a:rPr>
              <a:t>新違建除符合第四點至第十一點規定拍照列管者外，本處應查明違建所有人資料後，填具違建查報拆除處分書，依法完成送達程序後執行拆除。</a:t>
            </a:r>
            <a:endParaRPr lang="en-US" altLang="zh-TW" sz="800" spc="-10" dirty="0">
              <a:latin typeface="Microsoft YaHei"/>
              <a:cs typeface="Microsoft YaHei"/>
            </a:endParaRPr>
          </a:p>
        </p:txBody>
      </p:sp>
      <p:sp>
        <p:nvSpPr>
          <p:cNvPr id="6" name="投影片編號版面配置區 5">
            <a:extLst>
              <a:ext uri="{FF2B5EF4-FFF2-40B4-BE49-F238E27FC236}">
                <a16:creationId xmlns="" xmlns:a16="http://schemas.microsoft.com/office/drawing/2014/main" id="{2DDA2ADD-DE54-A193-5F48-DC8E5367E051}"/>
              </a:ext>
            </a:extLst>
          </p:cNvPr>
          <p:cNvSpPr>
            <a:spLocks noGrp="1"/>
          </p:cNvSpPr>
          <p:nvPr>
            <p:ph type="sldNum" sz="quarter" idx="7"/>
          </p:nvPr>
        </p:nvSpPr>
        <p:spPr/>
        <p:txBody>
          <a:bodyPr/>
          <a:lstStyle/>
          <a:p>
            <a:fld id="{B6F15528-21DE-4FAA-801E-634DDDAF4B2B}" type="slidenum">
              <a:rPr lang="en-US" altLang="zh-TW" smtClean="0"/>
              <a:t>32</a:t>
            </a:fld>
            <a:endParaRPr lang="zh-TW" altLang="en-US"/>
          </a:p>
        </p:txBody>
      </p:sp>
      <p:sp>
        <p:nvSpPr>
          <p:cNvPr id="2" name="object 5">
            <a:extLst>
              <a:ext uri="{FF2B5EF4-FFF2-40B4-BE49-F238E27FC236}">
                <a16:creationId xmlns="" xmlns:a16="http://schemas.microsoft.com/office/drawing/2014/main" id="{9F7AF5F0-6DF4-B2F3-0DC1-341C7FC41AC6}"/>
              </a:ext>
            </a:extLst>
          </p:cNvPr>
          <p:cNvSpPr txBox="1"/>
          <p:nvPr/>
        </p:nvSpPr>
        <p:spPr>
          <a:xfrm>
            <a:off x="825500" y="6509379"/>
            <a:ext cx="11529060" cy="1444631"/>
          </a:xfrm>
          <a:prstGeom prst="rect">
            <a:avLst/>
          </a:prstGeom>
        </p:spPr>
        <p:txBody>
          <a:bodyPr vert="horz" wrap="square" lIns="0" tIns="96461" rIns="0" bIns="0" rtlCol="0">
            <a:spAutoFit/>
          </a:bodyPr>
          <a:lstStyle/>
          <a:p>
            <a:pPr marL="647581" indent="-457200">
              <a:lnSpc>
                <a:spcPct val="150000"/>
              </a:lnSpc>
              <a:spcBef>
                <a:spcPts val="660"/>
              </a:spcBef>
              <a:buFont typeface="Wingdings" panose="05000000000000000000" pitchFamily="2" charset="2"/>
              <a:buChar char="Ø"/>
            </a:pPr>
            <a:r>
              <a:rPr lang="zh-TW" altLang="en-US" sz="3100" spc="-10" dirty="0">
                <a:latin typeface="Microsoft YaHei"/>
                <a:cs typeface="Microsoft YaHei"/>
              </a:rPr>
              <a:t>應予查報拆除之違建，經查無違建所有人資料者，公示送達建查報拆除處分書，並於送達生效日後執行拆除作業。</a:t>
            </a:r>
            <a:endParaRPr lang="en-US" altLang="zh-TW" sz="800" spc="-10" dirty="0">
              <a:latin typeface="Microsoft YaHei"/>
              <a:cs typeface="Microsoft YaHei"/>
            </a:endParaRPr>
          </a:p>
        </p:txBody>
      </p:sp>
      <p:sp>
        <p:nvSpPr>
          <p:cNvPr id="7" name="object 2">
            <a:extLst>
              <a:ext uri="{FF2B5EF4-FFF2-40B4-BE49-F238E27FC236}">
                <a16:creationId xmlns="" xmlns:a16="http://schemas.microsoft.com/office/drawing/2014/main" id="{6FC3A2B0-1ADA-10F8-7366-6A8A039DE06F}"/>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6952186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54E3B0E-9CBF-8F2E-20D9-3EDD1E00356D}"/>
            </a:ext>
          </a:extLst>
        </p:cNvPr>
        <p:cNvGrpSpPr/>
        <p:nvPr/>
      </p:nvGrpSpPr>
      <p:grpSpPr>
        <a:xfrm>
          <a:off x="0" y="0"/>
          <a:ext cx="0" cy="0"/>
          <a:chOff x="0" y="0"/>
          <a:chExt cx="0" cy="0"/>
        </a:xfrm>
      </p:grpSpPr>
      <p:sp>
        <p:nvSpPr>
          <p:cNvPr id="8" name="矩形: 圓角 7">
            <a:extLst>
              <a:ext uri="{FF2B5EF4-FFF2-40B4-BE49-F238E27FC236}">
                <a16:creationId xmlns="" xmlns:a16="http://schemas.microsoft.com/office/drawing/2014/main" id="{D9ED61B9-269F-3D52-C6D8-036CC18902C0}"/>
              </a:ext>
            </a:extLst>
          </p:cNvPr>
          <p:cNvSpPr/>
          <p:nvPr/>
        </p:nvSpPr>
        <p:spPr>
          <a:xfrm>
            <a:off x="7950200" y="6324600"/>
            <a:ext cx="4765788" cy="2133600"/>
          </a:xfrm>
          <a:prstGeom prst="roundRect">
            <a:avLst/>
          </a:prstGeom>
          <a:solidFill>
            <a:schemeClr val="bg1"/>
          </a:solid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 name="object 3">
            <a:extLst>
              <a:ext uri="{FF2B5EF4-FFF2-40B4-BE49-F238E27FC236}">
                <a16:creationId xmlns="" xmlns:a16="http://schemas.microsoft.com/office/drawing/2014/main" id="{A3202580-7488-10B1-7D9B-B0BCF2435C8D}"/>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580D0951-63CF-5E1C-49B4-E9B146BC3192}"/>
              </a:ext>
            </a:extLst>
          </p:cNvPr>
          <p:cNvSpPr txBox="1"/>
          <p:nvPr/>
        </p:nvSpPr>
        <p:spPr>
          <a:xfrm>
            <a:off x="825500" y="2963993"/>
            <a:ext cx="11785600" cy="5955802"/>
          </a:xfrm>
          <a:prstGeom prst="rect">
            <a:avLst/>
          </a:prstGeom>
        </p:spPr>
        <p:txBody>
          <a:bodyPr vert="horz" wrap="square" lIns="0" tIns="96461" rIns="0" bIns="0" rtlCol="0">
            <a:spAutoFit/>
          </a:bodyPr>
          <a:lstStyle/>
          <a:p>
            <a:pPr marL="190381">
              <a:lnSpc>
                <a:spcPct val="150000"/>
              </a:lnSpc>
              <a:spcBef>
                <a:spcPts val="660"/>
              </a:spcBef>
            </a:pPr>
            <a:r>
              <a:rPr lang="zh-TW" altLang="en-US" sz="3100" b="1" spc="-10" dirty="0">
                <a:solidFill>
                  <a:srgbClr val="C00000"/>
                </a:solidFill>
                <a:latin typeface="Microsoft YaHei"/>
                <a:cs typeface="Microsoft YaHei"/>
              </a:rPr>
              <a:t>違建建築完成時間之判斷</a:t>
            </a:r>
            <a:r>
              <a:rPr lang="zh-TW" altLang="en-US" sz="3100" spc="-10" dirty="0">
                <a:solidFill>
                  <a:schemeClr val="tx1">
                    <a:lumMod val="75000"/>
                    <a:lumOff val="25000"/>
                  </a:schemeClr>
                </a:solidFill>
                <a:latin typeface="Microsoft YaHei"/>
                <a:cs typeface="Microsoft YaHei"/>
              </a:rPr>
              <a:t>，除應依衛星圖或航空攝影照片外，並</a:t>
            </a:r>
          </a:p>
          <a:p>
            <a:pPr marL="190381">
              <a:lnSpc>
                <a:spcPct val="150000"/>
              </a:lnSpc>
              <a:spcBef>
                <a:spcPts val="660"/>
              </a:spcBef>
            </a:pPr>
            <a:r>
              <a:rPr lang="zh-TW" altLang="en-US" sz="3100" spc="-10" dirty="0">
                <a:solidFill>
                  <a:schemeClr val="tx1">
                    <a:lumMod val="75000"/>
                    <a:lumOff val="25000"/>
                  </a:schemeClr>
                </a:solidFill>
                <a:latin typeface="Microsoft YaHei"/>
                <a:cs typeface="Microsoft YaHei"/>
              </a:rPr>
              <a:t>以下列各款資料之一認定：</a:t>
            </a:r>
            <a:endParaRPr lang="en-US" altLang="zh-TW" sz="3100" spc="-10" dirty="0">
              <a:solidFill>
                <a:schemeClr val="tx1">
                  <a:lumMod val="75000"/>
                  <a:lumOff val="25000"/>
                </a:schemeClr>
              </a:solidFill>
              <a:latin typeface="Microsoft YaHei"/>
              <a:cs typeface="Microsoft YaHei"/>
            </a:endParaRP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載明建築物建築完成日期之建物謄本。</a:t>
            </a:r>
            <a:endParaRPr lang="en-US" altLang="zh-TW" sz="2800" b="1" dirty="0">
              <a:solidFill>
                <a:schemeClr val="tx2">
                  <a:lumMod val="7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房屋稅籍證明。</a:t>
            </a:r>
            <a:endParaRPr lang="en-US" altLang="zh-TW" sz="2800" b="1" dirty="0">
              <a:solidFill>
                <a:schemeClr val="tx2">
                  <a:lumMod val="7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繳納自來水費或電費收據。</a:t>
            </a:r>
            <a:endParaRPr lang="en-US" altLang="zh-TW" sz="2800" b="1" dirty="0">
              <a:solidFill>
                <a:schemeClr val="tx2">
                  <a:lumMod val="7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有關機關製發之地形圖。</a:t>
            </a: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門牌編釘證明。</a:t>
            </a:r>
          </a:p>
          <a:p>
            <a:pPr marL="1344613" indent="-806450">
              <a:lnSpc>
                <a:spcPct val="150000"/>
              </a:lnSpc>
              <a:spcBef>
                <a:spcPts val="660"/>
              </a:spcBef>
              <a:buFont typeface="+mj-ea"/>
              <a:buAutoNum type="ea1ChtPeriod"/>
            </a:pPr>
            <a:r>
              <a:rPr lang="zh-TW" altLang="en-US" sz="2800" b="1" dirty="0">
                <a:solidFill>
                  <a:schemeClr val="tx2">
                    <a:lumMod val="75000"/>
                  </a:schemeClr>
                </a:solidFill>
                <a:latin typeface="微軟正黑體" panose="020B0604030504040204" pitchFamily="34" charset="-120"/>
                <a:ea typeface="微軟正黑體" panose="020B0604030504040204" pitchFamily="34" charset="-120"/>
                <a:cs typeface="Microsoft YaHei"/>
              </a:rPr>
              <a:t>其他足資證明違建確實搭蓋時間之文件。</a:t>
            </a:r>
          </a:p>
        </p:txBody>
      </p:sp>
      <p:sp>
        <p:nvSpPr>
          <p:cNvPr id="6" name="投影片編號版面配置區 5">
            <a:extLst>
              <a:ext uri="{FF2B5EF4-FFF2-40B4-BE49-F238E27FC236}">
                <a16:creationId xmlns="" xmlns:a16="http://schemas.microsoft.com/office/drawing/2014/main" id="{703B7154-420B-9FDD-A4CB-0C23E5D14E5D}"/>
              </a:ext>
            </a:extLst>
          </p:cNvPr>
          <p:cNvSpPr>
            <a:spLocks noGrp="1"/>
          </p:cNvSpPr>
          <p:nvPr>
            <p:ph type="sldNum" sz="quarter" idx="7"/>
          </p:nvPr>
        </p:nvSpPr>
        <p:spPr/>
        <p:txBody>
          <a:bodyPr/>
          <a:lstStyle/>
          <a:p>
            <a:fld id="{B6F15528-21DE-4FAA-801E-634DDDAF4B2B}" type="slidenum">
              <a:rPr lang="en-US" altLang="zh-TW" smtClean="0"/>
              <a:t>33</a:t>
            </a:fld>
            <a:endParaRPr lang="zh-TW" altLang="en-US"/>
          </a:p>
        </p:txBody>
      </p:sp>
      <p:sp>
        <p:nvSpPr>
          <p:cNvPr id="7" name="文字方塊 6">
            <a:extLst>
              <a:ext uri="{FF2B5EF4-FFF2-40B4-BE49-F238E27FC236}">
                <a16:creationId xmlns="" xmlns:a16="http://schemas.microsoft.com/office/drawing/2014/main" id="{7858119F-6AD1-8647-67DA-BFDE8B0CA1E6}"/>
              </a:ext>
            </a:extLst>
          </p:cNvPr>
          <p:cNvSpPr txBox="1"/>
          <p:nvPr/>
        </p:nvSpPr>
        <p:spPr>
          <a:xfrm>
            <a:off x="8384316" y="6606570"/>
            <a:ext cx="3940289" cy="1569660"/>
          </a:xfrm>
          <a:prstGeom prst="rect">
            <a:avLst/>
          </a:prstGeom>
          <a:noFill/>
        </p:spPr>
        <p:txBody>
          <a:bodyPr wrap="square">
            <a:spAutoFit/>
          </a:bodyPr>
          <a:lstStyle/>
          <a:p>
            <a:r>
              <a:rPr lang="zh-TW" altLang="en-US" sz="2400" dirty="0">
                <a:latin typeface="微軟正黑體" panose="020B0604030504040204" pitchFamily="34" charset="-120"/>
                <a:ea typeface="微軟正黑體" panose="020B0604030504040204" pitchFamily="34" charset="-120"/>
              </a:rPr>
              <a:t>違建經勘查後，</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其建築完成時間無法判斷，且其材質非屬新穎者，</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得拍照存證。</a:t>
            </a:r>
          </a:p>
        </p:txBody>
      </p:sp>
      <p:grpSp>
        <p:nvGrpSpPr>
          <p:cNvPr id="12" name="群組 11">
            <a:extLst>
              <a:ext uri="{FF2B5EF4-FFF2-40B4-BE49-F238E27FC236}">
                <a16:creationId xmlns="" xmlns:a16="http://schemas.microsoft.com/office/drawing/2014/main" id="{18D84E5C-8639-D00F-99D4-0B44C324C78C}"/>
              </a:ext>
            </a:extLst>
          </p:cNvPr>
          <p:cNvGrpSpPr/>
          <p:nvPr/>
        </p:nvGrpSpPr>
        <p:grpSpPr>
          <a:xfrm rot="562678">
            <a:off x="11977533" y="5734339"/>
            <a:ext cx="618626" cy="1180521"/>
            <a:chOff x="11760200" y="5144079"/>
            <a:chExt cx="618626" cy="1180521"/>
          </a:xfrm>
        </p:grpSpPr>
        <p:sp>
          <p:nvSpPr>
            <p:cNvPr id="10" name="梯形 9">
              <a:extLst>
                <a:ext uri="{FF2B5EF4-FFF2-40B4-BE49-F238E27FC236}">
                  <a16:creationId xmlns="" xmlns:a16="http://schemas.microsoft.com/office/drawing/2014/main" id="{409F771E-93E4-2D61-A0B8-ED0C284D0972}"/>
                </a:ext>
              </a:extLst>
            </p:cNvPr>
            <p:cNvSpPr/>
            <p:nvPr/>
          </p:nvSpPr>
          <p:spPr>
            <a:xfrm rot="11872910">
              <a:off x="11770600" y="5144079"/>
              <a:ext cx="608226" cy="780043"/>
            </a:xfrm>
            <a:prstGeom prst="trapezoid">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橢圓 10">
              <a:extLst>
                <a:ext uri="{FF2B5EF4-FFF2-40B4-BE49-F238E27FC236}">
                  <a16:creationId xmlns="" xmlns:a16="http://schemas.microsoft.com/office/drawing/2014/main" id="{6D9B3D96-CAA9-9FFE-3B46-3AED442FA494}"/>
                </a:ext>
              </a:extLst>
            </p:cNvPr>
            <p:cNvSpPr/>
            <p:nvPr/>
          </p:nvSpPr>
          <p:spPr>
            <a:xfrm>
              <a:off x="11760200" y="6096000"/>
              <a:ext cx="228600" cy="228600"/>
            </a:xfrm>
            <a:prstGeom prst="ellips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2" name="object 2">
            <a:extLst>
              <a:ext uri="{FF2B5EF4-FFF2-40B4-BE49-F238E27FC236}">
                <a16:creationId xmlns="" xmlns:a16="http://schemas.microsoft.com/office/drawing/2014/main" id="{0964BD12-70A6-F88B-C0CD-086904C0789B}"/>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237875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868B4DB0-83F4-4E26-6E32-EC10F8D1E618}"/>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450E44E0-C0FE-BA62-D0C9-B22A7C37EE81}"/>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54A4861D-4EC7-1620-E3B0-0F9F8BE7400F}"/>
              </a:ext>
            </a:extLst>
          </p:cNvPr>
          <p:cNvSpPr txBox="1"/>
          <p:nvPr/>
        </p:nvSpPr>
        <p:spPr>
          <a:xfrm>
            <a:off x="825500" y="2963993"/>
            <a:ext cx="11785600" cy="4729825"/>
          </a:xfrm>
          <a:prstGeom prst="rect">
            <a:avLst/>
          </a:prstGeom>
        </p:spPr>
        <p:txBody>
          <a:bodyPr vert="horz" wrap="square" lIns="0" tIns="96461" rIns="0" bIns="0" rtlCol="0">
            <a:spAutoFit/>
          </a:bodyPr>
          <a:lstStyle/>
          <a:p>
            <a:pPr marL="12699">
              <a:spcBef>
                <a:spcPts val="759"/>
              </a:spcBef>
            </a:pPr>
            <a:endParaRPr sz="1600" dirty="0">
              <a:latin typeface="Microsoft YaHei"/>
              <a:cs typeface="Microsoft YaHei"/>
            </a:endParaRPr>
          </a:p>
          <a:p>
            <a:pPr marL="190381">
              <a:lnSpc>
                <a:spcPct val="150000"/>
              </a:lnSpc>
              <a:spcBef>
                <a:spcPts val="660"/>
              </a:spcBef>
            </a:pPr>
            <a:r>
              <a:rPr lang="zh-TW" altLang="en-US" sz="3100" spc="-10" dirty="0">
                <a:latin typeface="Microsoft YaHei"/>
                <a:cs typeface="Microsoft YaHei"/>
              </a:rPr>
              <a:t>本要點已定有</a:t>
            </a:r>
            <a:r>
              <a:rPr lang="zh-TW" altLang="en-US" sz="3100" b="1" spc="-10" dirty="0">
                <a:solidFill>
                  <a:srgbClr val="C00000"/>
                </a:solidFill>
                <a:latin typeface="Microsoft YaHei"/>
                <a:cs typeface="Microsoft YaHei"/>
              </a:rPr>
              <a:t>容許誤差者</a:t>
            </a:r>
            <a:r>
              <a:rPr lang="zh-TW" altLang="en-US" sz="3100" spc="-10" dirty="0">
                <a:latin typeface="Microsoft YaHei"/>
                <a:cs typeface="Microsoft YaHei"/>
              </a:rPr>
              <a:t>，從其規定；其餘各項尺寸之容許誤差</a:t>
            </a:r>
          </a:p>
          <a:p>
            <a:pPr marL="190381">
              <a:lnSpc>
                <a:spcPct val="150000"/>
              </a:lnSpc>
              <a:spcBef>
                <a:spcPts val="660"/>
              </a:spcBef>
            </a:pPr>
            <a:r>
              <a:rPr lang="zh-TW" altLang="en-US" sz="3100" spc="-10" dirty="0">
                <a:latin typeface="Microsoft YaHei"/>
                <a:cs typeface="Microsoft YaHei"/>
              </a:rPr>
              <a:t>規定如下：</a:t>
            </a:r>
            <a:endParaRPr lang="en-US" altLang="zh-TW" sz="3100" spc="-10" dirty="0">
              <a:latin typeface="Microsoft YaHei"/>
              <a:cs typeface="Microsoft YaHei"/>
            </a:endParaRPr>
          </a:p>
          <a:p>
            <a:pPr marL="1344613" indent="-806450">
              <a:lnSpc>
                <a:spcPct val="150000"/>
              </a:lnSpc>
              <a:spcBef>
                <a:spcPts val="660"/>
              </a:spcBef>
              <a:buClr>
                <a:schemeClr val="tx1"/>
              </a:buClr>
              <a:buFont typeface="+mj-ea"/>
              <a:buAutoNum type="ea1ChtPeriod"/>
            </a:pP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面積</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容許誤差為</a:t>
            </a: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百分之三以下</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，且</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未超過三平方公尺</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a:pP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高度</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容許誤差為</a:t>
            </a: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百分之一以下</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未超過三十公分</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，且</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未超過各樓層之高度者</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a:pP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其他各部分尺寸</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容許誤差為</a:t>
            </a:r>
            <a:r>
              <a:rPr lang="zh-TW" altLang="en-US" sz="2800" b="1" dirty="0">
                <a:solidFill>
                  <a:srgbClr val="C00000"/>
                </a:solidFill>
                <a:latin typeface="微軟正黑體" panose="020B0604030504040204" pitchFamily="34" charset="-120"/>
                <a:ea typeface="微軟正黑體" panose="020B0604030504040204" pitchFamily="34" charset="-120"/>
                <a:cs typeface="Microsoft YaHei"/>
              </a:rPr>
              <a:t>百分之二以下</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，且</a:t>
            </a:r>
            <a:r>
              <a:rPr lang="zh-TW" altLang="en-US" sz="2800" b="1"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未超過十公分</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p>
        </p:txBody>
      </p:sp>
      <p:sp>
        <p:nvSpPr>
          <p:cNvPr id="6" name="投影片編號版面配置區 5">
            <a:extLst>
              <a:ext uri="{FF2B5EF4-FFF2-40B4-BE49-F238E27FC236}">
                <a16:creationId xmlns="" xmlns:a16="http://schemas.microsoft.com/office/drawing/2014/main" id="{2762B853-B05A-F364-116F-014DDA0C17C3}"/>
              </a:ext>
            </a:extLst>
          </p:cNvPr>
          <p:cNvSpPr>
            <a:spLocks noGrp="1"/>
          </p:cNvSpPr>
          <p:nvPr>
            <p:ph type="sldNum" sz="quarter" idx="7"/>
          </p:nvPr>
        </p:nvSpPr>
        <p:spPr/>
        <p:txBody>
          <a:bodyPr/>
          <a:lstStyle/>
          <a:p>
            <a:fld id="{B6F15528-21DE-4FAA-801E-634DDDAF4B2B}" type="slidenum">
              <a:rPr lang="en-US" altLang="zh-TW" smtClean="0"/>
              <a:t>34</a:t>
            </a:fld>
            <a:endParaRPr lang="zh-TW" altLang="en-US"/>
          </a:p>
        </p:txBody>
      </p:sp>
      <p:sp>
        <p:nvSpPr>
          <p:cNvPr id="2" name="object 2">
            <a:extLst>
              <a:ext uri="{FF2B5EF4-FFF2-40B4-BE49-F238E27FC236}">
                <a16:creationId xmlns="" xmlns:a16="http://schemas.microsoft.com/office/drawing/2014/main" id="{4540A6C0-9D65-472F-4877-39522D2C8EF2}"/>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41777099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BC9DA77-0EE9-593E-2B24-758A81FF767F}"/>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781B27F6-80A8-209A-2BD4-D7BD9B1605F9}"/>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047B089C-FD02-E6C3-998D-CAF3EED4C332}"/>
              </a:ext>
            </a:extLst>
          </p:cNvPr>
          <p:cNvSpPr txBox="1"/>
          <p:nvPr/>
        </p:nvSpPr>
        <p:spPr>
          <a:xfrm>
            <a:off x="825500" y="3004024"/>
            <a:ext cx="11785600" cy="5560822"/>
          </a:xfrm>
          <a:prstGeom prst="rect">
            <a:avLst/>
          </a:prstGeom>
        </p:spPr>
        <p:txBody>
          <a:bodyPr vert="horz" wrap="square" lIns="0" tIns="96461" rIns="0" bIns="0" rtlCol="0">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依本要點認定需拆除，且本處強制拆除者，拆除達不堪使用認定</a:t>
            </a:r>
          </a:p>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如下：</a:t>
            </a:r>
            <a:endParaRPr lang="en-US" altLang="zh-TW" sz="800" spc="-10" dirty="0">
              <a:latin typeface="Microsoft YaHei"/>
              <a:cs typeface="Microsoft YaHei"/>
            </a:endParaRPr>
          </a:p>
          <a:p>
            <a:pPr marL="1344613" indent="-806450">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依其屋頂、牆壁、柱、樑、樓梯及樓地板材質認定如下： </a:t>
            </a:r>
            <a:endParaRPr lang="en-US" altLang="zh-TW" sz="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447675">
              <a:lnSpc>
                <a:spcPct val="150000"/>
              </a:lnSpc>
              <a:spcBef>
                <a:spcPts val="660"/>
              </a:spcBef>
              <a:buFont typeface="+mj-lt"/>
              <a:buAutoNum type="arabic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為</a:t>
            </a: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鐵皮、輕型鋼架、鋼浪板、石綿瓦、木構造、磚構造等類似材</a:t>
            </a:r>
          </a:p>
          <a:p>
            <a:pPr marL="1792288">
              <a:lnSpc>
                <a:spcPct val="150000"/>
              </a:lnSpc>
              <a:spcBef>
                <a:spcPts val="660"/>
              </a:spcBef>
            </a:pP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料者</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全部拆除</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792288" indent="-447675">
              <a:lnSpc>
                <a:spcPct val="150000"/>
              </a:lnSpc>
              <a:spcBef>
                <a:spcPts val="660"/>
              </a:spcBef>
              <a:buFont typeface="+mj-lt"/>
              <a:buAutoNum type="arabicPeriod" startAt="2"/>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為</a:t>
            </a: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鋼筋混凝土造（</a:t>
            </a:r>
            <a:r>
              <a:rPr lang="en-US" altLang="zh-TW" sz="2800" dirty="0">
                <a:solidFill>
                  <a:schemeClr val="accent1"/>
                </a:solidFill>
                <a:latin typeface="微軟正黑體" panose="020B0604030504040204" pitchFamily="34" charset="-120"/>
                <a:ea typeface="微軟正黑體" panose="020B0604030504040204" pitchFamily="34" charset="-120"/>
                <a:cs typeface="Microsoft YaHei"/>
              </a:rPr>
              <a:t>RC</a:t>
            </a: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）或鋼骨鋼筋構造（</a:t>
            </a:r>
            <a:r>
              <a:rPr lang="en-US" altLang="zh-TW" sz="2800" dirty="0">
                <a:solidFill>
                  <a:schemeClr val="accent1"/>
                </a:solidFill>
                <a:latin typeface="微軟正黑體" panose="020B0604030504040204" pitchFamily="34" charset="-120"/>
                <a:ea typeface="微軟正黑體" panose="020B0604030504040204" pitchFamily="34" charset="-120"/>
                <a:cs typeface="Microsoft YaHei"/>
              </a:rPr>
              <a:t>SRC</a:t>
            </a: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）或鋼骨構造（</a:t>
            </a:r>
            <a:r>
              <a:rPr lang="en-US" altLang="zh-TW" sz="2800" dirty="0">
                <a:solidFill>
                  <a:schemeClr val="accent1"/>
                </a:solidFill>
                <a:latin typeface="微軟正黑體" panose="020B0604030504040204" pitchFamily="34" charset="-120"/>
                <a:ea typeface="微軟正黑體" panose="020B0604030504040204" pitchFamily="34" charset="-120"/>
                <a:cs typeface="Microsoft YaHei"/>
              </a:rPr>
              <a:t>SC</a:t>
            </a:r>
            <a:r>
              <a:rPr lang="zh-TW" altLang="en-US" sz="2800" dirty="0">
                <a:solidFill>
                  <a:schemeClr val="accent1"/>
                </a:solidFill>
                <a:latin typeface="微軟正黑體" panose="020B0604030504040204" pitchFamily="34" charset="-120"/>
                <a:ea typeface="微軟正黑體" panose="020B0604030504040204" pitchFamily="34" charset="-120"/>
                <a:cs typeface="Microsoft YaHei"/>
              </a:rPr>
              <a:t>者</a:t>
            </a:r>
            <a:r>
              <a:rPr lang="en-US" altLang="zh-TW" sz="2800" dirty="0">
                <a:solidFill>
                  <a:schemeClr val="accent1"/>
                </a:solidFill>
                <a:latin typeface="微軟正黑體" panose="020B0604030504040204" pitchFamily="34" charset="-120"/>
                <a:ea typeface="微軟正黑體" panose="020B0604030504040204" pitchFamily="34" charset="-120"/>
                <a:cs typeface="Microsoft YaHei"/>
              </a:rPr>
              <a:t>)</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應將柱、樑、樓地板</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或</a:t>
            </a: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主要結構物交接處混凝土敲除，並切除鋼筋、鋼骨或斷樑、斷柱</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CB81E6D1-B19A-E48A-2EC5-75B3F19086BC}"/>
              </a:ext>
            </a:extLst>
          </p:cNvPr>
          <p:cNvSpPr>
            <a:spLocks noGrp="1"/>
          </p:cNvSpPr>
          <p:nvPr>
            <p:ph type="sldNum" sz="quarter" idx="7"/>
          </p:nvPr>
        </p:nvSpPr>
        <p:spPr/>
        <p:txBody>
          <a:bodyPr/>
          <a:lstStyle/>
          <a:p>
            <a:fld id="{B6F15528-21DE-4FAA-801E-634DDDAF4B2B}" type="slidenum">
              <a:rPr lang="en-US" altLang="zh-TW" smtClean="0"/>
              <a:t>35</a:t>
            </a:fld>
            <a:endParaRPr lang="zh-TW" altLang="en-US"/>
          </a:p>
        </p:txBody>
      </p:sp>
      <p:sp>
        <p:nvSpPr>
          <p:cNvPr id="2" name="object 2">
            <a:extLst>
              <a:ext uri="{FF2B5EF4-FFF2-40B4-BE49-F238E27FC236}">
                <a16:creationId xmlns="" xmlns:a16="http://schemas.microsoft.com/office/drawing/2014/main" id="{A1917255-EDDA-F27E-C500-E40F170450F2}"/>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1678049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1721FA0-6AE7-EC65-D13B-D87241A9953F}"/>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2905A688-FCE2-8D1E-A3F9-10FFA5AE1B98}"/>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CA126271-057A-BD00-FAD3-94DEDC3FC07D}"/>
              </a:ext>
            </a:extLst>
          </p:cNvPr>
          <p:cNvSpPr txBox="1"/>
          <p:nvPr/>
        </p:nvSpPr>
        <p:spPr>
          <a:xfrm>
            <a:off x="825500" y="2963993"/>
            <a:ext cx="11239500" cy="4488733"/>
          </a:xfrm>
          <a:prstGeom prst="rect">
            <a:avLst/>
          </a:prstGeom>
        </p:spPr>
        <p:txBody>
          <a:bodyPr vert="horz" wrap="square" lIns="0" tIns="96461" rIns="0" bIns="0" rtlCol="0">
            <a:spAutoFit/>
          </a:bodyPr>
          <a:lstStyle/>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依本要點認定需拆除，且</a:t>
            </a:r>
            <a:r>
              <a:rPr kumimoji="0" lang="zh-TW" altLang="en-US" sz="3100" b="0" i="0" u="none" strike="noStrike" kern="1200" cap="none" spc="-10" normalizeH="0" baseline="0" noProof="0" dirty="0">
                <a:ln>
                  <a:noFill/>
                </a:ln>
                <a:solidFill>
                  <a:srgbClr val="FF0000"/>
                </a:solidFill>
                <a:effectLst/>
                <a:uLnTx/>
                <a:uFillTx/>
                <a:latin typeface="Microsoft YaHei"/>
                <a:ea typeface="新細明體" panose="02020500000000000000" pitchFamily="18" charset="-120"/>
                <a:cs typeface="Microsoft YaHei"/>
              </a:rPr>
              <a:t>本處強制拆除者，拆除達不堪使用認定</a:t>
            </a:r>
          </a:p>
          <a:p>
            <a:pPr marL="190381" marR="0" lvl="0" indent="0" algn="l" defTabSz="913837" rtl="0" eaLnBrk="1" fontAlgn="auto" latinLnBrk="0" hangingPunct="1">
              <a:lnSpc>
                <a:spcPct val="150000"/>
              </a:lnSpc>
              <a:spcBef>
                <a:spcPts val="660"/>
              </a:spcBef>
              <a:spcAft>
                <a:spcPts val="0"/>
              </a:spcAft>
              <a:buClrTx/>
              <a:buSzTx/>
              <a:buFontTx/>
              <a:buNone/>
              <a:tabLst/>
              <a:defRPr/>
            </a:pPr>
            <a:r>
              <a:rPr kumimoji="0" lang="zh-TW" altLang="en-US" sz="3100" b="0" i="0" u="none" strike="noStrike" kern="1200" cap="none" spc="-10" normalizeH="0" baseline="0" noProof="0" dirty="0">
                <a:ln>
                  <a:noFill/>
                </a:ln>
                <a:solidFill>
                  <a:prstClr val="black"/>
                </a:solidFill>
                <a:effectLst/>
                <a:uLnTx/>
                <a:uFillTx/>
                <a:latin typeface="Microsoft YaHei"/>
                <a:ea typeface="新細明體" panose="02020500000000000000" pitchFamily="18" charset="-120"/>
                <a:cs typeface="Microsoft YaHei"/>
              </a:rPr>
              <a:t>如下：</a:t>
            </a:r>
            <a:endParaRPr lang="en-US" sz="3100" spc="-10" dirty="0">
              <a:latin typeface="Microsoft YaHei"/>
              <a:cs typeface="Microsoft YaHei"/>
            </a:endParaRPr>
          </a:p>
          <a:p>
            <a:pPr marL="190381">
              <a:lnSpc>
                <a:spcPct val="150000"/>
              </a:lnSpc>
              <a:spcBef>
                <a:spcPts val="660"/>
              </a:spcBef>
            </a:pPr>
            <a:endParaRPr lang="en-US" altLang="zh-TW" sz="800" spc="-10" dirty="0">
              <a:latin typeface="Microsoft YaHei"/>
              <a:cs typeface="Microsoft YaHei"/>
            </a:endParaRPr>
          </a:p>
          <a:p>
            <a:pPr marL="1344613" indent="-806450">
              <a:lnSpc>
                <a:spcPct val="150000"/>
              </a:lnSpc>
              <a:spcBef>
                <a:spcPts val="660"/>
              </a:spcBef>
              <a:buFont typeface="+mj-ea"/>
              <a:buAutoNum type="ea1ChtPeriod" startAt="2"/>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強制拆除違章建築作業前，經本處認定受地形、地物、環境景觀及生態保護之限制，</a:t>
            </a:r>
            <a:r>
              <a:rPr lang="zh-TW" altLang="en-US" sz="2800"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機具或人員進入施作拆除將危害山坡地、交通或鄰房結構物等安全之虞時</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應將部分主要構造拆除破壞達不堪使用</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endPar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5625964A-C663-4369-80C3-2C2FC4A4C3E7}"/>
              </a:ext>
            </a:extLst>
          </p:cNvPr>
          <p:cNvSpPr>
            <a:spLocks noGrp="1"/>
          </p:cNvSpPr>
          <p:nvPr>
            <p:ph type="sldNum" sz="quarter" idx="7"/>
          </p:nvPr>
        </p:nvSpPr>
        <p:spPr/>
        <p:txBody>
          <a:bodyPr/>
          <a:lstStyle/>
          <a:p>
            <a:fld id="{B6F15528-21DE-4FAA-801E-634DDDAF4B2B}" type="slidenum">
              <a:rPr lang="en-US" altLang="zh-TW" smtClean="0"/>
              <a:t>36</a:t>
            </a:fld>
            <a:endParaRPr lang="zh-TW" altLang="en-US"/>
          </a:p>
        </p:txBody>
      </p:sp>
      <p:sp>
        <p:nvSpPr>
          <p:cNvPr id="2" name="object 2">
            <a:extLst>
              <a:ext uri="{FF2B5EF4-FFF2-40B4-BE49-F238E27FC236}">
                <a16:creationId xmlns="" xmlns:a16="http://schemas.microsoft.com/office/drawing/2014/main" id="{E21F2F98-4A3E-00E6-D8C4-0C8B33C64D65}"/>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6477853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A3A7AA70-0EA6-03F9-B5F2-51FFEE4C86EC}"/>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B33AFE2A-5F0C-AD64-E0DD-DD6FC58D889A}"/>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26FEDF11-A54F-E29D-2311-9D2328D93E09}"/>
              </a:ext>
            </a:extLst>
          </p:cNvPr>
          <p:cNvSpPr txBox="1"/>
          <p:nvPr/>
        </p:nvSpPr>
        <p:spPr>
          <a:xfrm>
            <a:off x="825500" y="2963993"/>
            <a:ext cx="11785600" cy="1869683"/>
          </a:xfrm>
          <a:prstGeom prst="rect">
            <a:avLst/>
          </a:prstGeom>
        </p:spPr>
        <p:txBody>
          <a:bodyPr vert="horz" wrap="square" lIns="0" tIns="96461" rIns="0" bIns="0" rtlCol="0">
            <a:spAutoFit/>
          </a:bodyPr>
          <a:lstStyle/>
          <a:p>
            <a:pPr marL="12699">
              <a:spcBef>
                <a:spcPts val="759"/>
              </a:spcBef>
            </a:pPr>
            <a:endParaRPr sz="1600" dirty="0">
              <a:latin typeface="Microsoft YaHei"/>
              <a:cs typeface="Microsoft YaHei"/>
            </a:endParaRPr>
          </a:p>
          <a:p>
            <a:pPr marL="190381">
              <a:lnSpc>
                <a:spcPct val="150000"/>
              </a:lnSpc>
              <a:spcBef>
                <a:spcPts val="660"/>
              </a:spcBef>
            </a:pPr>
            <a:r>
              <a:rPr lang="zh-TW" altLang="en-US" sz="3100" spc="-10" dirty="0">
                <a:latin typeface="Microsoft YaHei"/>
                <a:cs typeface="Microsoft YaHei"/>
              </a:rPr>
              <a:t>依建築法規定</a:t>
            </a:r>
            <a:r>
              <a:rPr lang="zh-TW" altLang="en-US" sz="3100" b="1" spc="-10" dirty="0">
                <a:solidFill>
                  <a:srgbClr val="C00000"/>
                </a:solidFill>
                <a:latin typeface="Microsoft YaHei"/>
                <a:cs typeface="Microsoft YaHei"/>
              </a:rPr>
              <a:t>強制拆除者</a:t>
            </a:r>
            <a:r>
              <a:rPr lang="zh-TW" altLang="en-US" sz="3100" spc="-10" dirty="0">
                <a:latin typeface="Microsoft YaHei"/>
                <a:cs typeface="Microsoft YaHei"/>
              </a:rPr>
              <a:t>均不予補償，其</a:t>
            </a:r>
            <a:r>
              <a:rPr lang="zh-TW" altLang="en-US" sz="3100" b="1" spc="-10" dirty="0">
                <a:solidFill>
                  <a:srgbClr val="C00000"/>
                </a:solidFill>
                <a:latin typeface="Microsoft YaHei"/>
                <a:cs typeface="Microsoft YaHei"/>
              </a:rPr>
              <a:t>拆除費用</a:t>
            </a:r>
            <a:r>
              <a:rPr lang="zh-TW" altLang="en-US" sz="3100" spc="-10" dirty="0">
                <a:latin typeface="Microsoft YaHei"/>
                <a:cs typeface="Microsoft YaHei"/>
              </a:rPr>
              <a:t>依實際雇工成</a:t>
            </a:r>
          </a:p>
          <a:p>
            <a:pPr marL="190381">
              <a:lnSpc>
                <a:spcPct val="150000"/>
              </a:lnSpc>
              <a:spcBef>
                <a:spcPts val="660"/>
              </a:spcBef>
            </a:pPr>
            <a:r>
              <a:rPr lang="zh-TW" altLang="en-US" sz="3100" spc="-10" dirty="0">
                <a:latin typeface="Microsoft YaHei"/>
                <a:cs typeface="Microsoft YaHei"/>
              </a:rPr>
              <a:t>本</a:t>
            </a:r>
            <a:r>
              <a:rPr lang="zh-TW" altLang="en-US" sz="3100" b="1" spc="-10" dirty="0">
                <a:solidFill>
                  <a:srgbClr val="C00000"/>
                </a:solidFill>
                <a:latin typeface="Microsoft YaHei"/>
                <a:cs typeface="Microsoft YaHei"/>
              </a:rPr>
              <a:t>由建築物所有人負擔</a:t>
            </a:r>
            <a:r>
              <a:rPr lang="zh-TW" altLang="en-US" sz="3100" spc="-10" dirty="0">
                <a:latin typeface="Microsoft YaHei"/>
                <a:cs typeface="Microsoft YaHei"/>
              </a:rPr>
              <a:t>。</a:t>
            </a:r>
            <a:endParaRPr lang="zh-TW" altLang="en-US" sz="3100" dirty="0">
              <a:solidFill>
                <a:schemeClr val="tx1">
                  <a:lumMod val="50000"/>
                  <a:lumOff val="50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9B97D003-09B2-80D8-704F-308F7A30655F}"/>
              </a:ext>
            </a:extLst>
          </p:cNvPr>
          <p:cNvSpPr>
            <a:spLocks noGrp="1"/>
          </p:cNvSpPr>
          <p:nvPr>
            <p:ph type="sldNum" sz="quarter" idx="7"/>
          </p:nvPr>
        </p:nvSpPr>
        <p:spPr/>
        <p:txBody>
          <a:bodyPr/>
          <a:lstStyle/>
          <a:p>
            <a:fld id="{B6F15528-21DE-4FAA-801E-634DDDAF4B2B}" type="slidenum">
              <a:rPr lang="en-US" altLang="zh-TW" smtClean="0"/>
              <a:t>37</a:t>
            </a:fld>
            <a:endParaRPr lang="zh-TW" altLang="en-US"/>
          </a:p>
        </p:txBody>
      </p:sp>
      <p:pic>
        <p:nvPicPr>
          <p:cNvPr id="10" name="圖形 9" descr="硬幣 以實心填滿">
            <a:extLst>
              <a:ext uri="{FF2B5EF4-FFF2-40B4-BE49-F238E27FC236}">
                <a16:creationId xmlns="" xmlns:a16="http://schemas.microsoft.com/office/drawing/2014/main" id="{4082DFAC-B275-64B6-FFAA-336BAFAC88C1}"/>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950200" y="6170065"/>
            <a:ext cx="2365259" cy="2365259"/>
          </a:xfrm>
          <a:prstGeom prst="rect">
            <a:avLst/>
          </a:prstGeom>
        </p:spPr>
      </p:pic>
      <p:sp>
        <p:nvSpPr>
          <p:cNvPr id="13" name="禁止標誌 12">
            <a:extLst>
              <a:ext uri="{FF2B5EF4-FFF2-40B4-BE49-F238E27FC236}">
                <a16:creationId xmlns="" xmlns:a16="http://schemas.microsoft.com/office/drawing/2014/main" id="{A082B151-9820-223A-66CD-AD28D84DA90F}"/>
              </a:ext>
            </a:extLst>
          </p:cNvPr>
          <p:cNvSpPr/>
          <p:nvPr/>
        </p:nvSpPr>
        <p:spPr>
          <a:xfrm>
            <a:off x="7395138" y="5771847"/>
            <a:ext cx="3352800" cy="3276600"/>
          </a:xfrm>
          <a:prstGeom prst="noSmoking">
            <a:avLst>
              <a:gd name="adj" fmla="val 6438"/>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TW" altLang="en-US" dirty="0">
              <a:solidFill>
                <a:schemeClr val="tx1"/>
              </a:solidFill>
            </a:endParaRPr>
          </a:p>
        </p:txBody>
      </p:sp>
      <p:sp>
        <p:nvSpPr>
          <p:cNvPr id="2" name="object 2">
            <a:extLst>
              <a:ext uri="{FF2B5EF4-FFF2-40B4-BE49-F238E27FC236}">
                <a16:creationId xmlns="" xmlns:a16="http://schemas.microsoft.com/office/drawing/2014/main" id="{181CB4C4-FA9C-9710-31B0-AE73DBFCD950}"/>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5404188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3004800" cy="9753600"/>
          </a:xfrm>
          <a:prstGeom prst="rect">
            <a:avLst/>
          </a:prstGeom>
        </p:spPr>
      </p:pic>
      <p:grpSp>
        <p:nvGrpSpPr>
          <p:cNvPr id="3" name="object 3"/>
          <p:cNvGrpSpPr/>
          <p:nvPr/>
        </p:nvGrpSpPr>
        <p:grpSpPr>
          <a:xfrm>
            <a:off x="406400" y="5264167"/>
            <a:ext cx="5689600" cy="64135"/>
            <a:chOff x="406400" y="5264150"/>
            <a:chExt cx="5689600" cy="64135"/>
          </a:xfrm>
        </p:grpSpPr>
        <p:sp>
          <p:nvSpPr>
            <p:cNvPr id="4" name="object 4"/>
            <p:cNvSpPr/>
            <p:nvPr/>
          </p:nvSpPr>
          <p:spPr>
            <a:xfrm>
              <a:off x="406400" y="52705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sp>
          <p:nvSpPr>
            <p:cNvPr id="5" name="object 5"/>
            <p:cNvSpPr/>
            <p:nvPr/>
          </p:nvSpPr>
          <p:spPr>
            <a:xfrm>
              <a:off x="406400" y="53213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grpSp>
      <p:sp>
        <p:nvSpPr>
          <p:cNvPr id="8" name="object 8"/>
          <p:cNvSpPr txBox="1"/>
          <p:nvPr/>
        </p:nvSpPr>
        <p:spPr>
          <a:xfrm>
            <a:off x="393699" y="5473699"/>
            <a:ext cx="3644900" cy="421641"/>
          </a:xfrm>
          <a:prstGeom prst="rect">
            <a:avLst/>
          </a:prstGeom>
        </p:spPr>
        <p:txBody>
          <a:bodyPr vert="horz" wrap="square" lIns="0" tIns="12699" rIns="0" bIns="0" rtlCol="0">
            <a:spAutoFit/>
          </a:bodyPr>
          <a:lstStyle/>
          <a:p>
            <a:pPr marL="329996" indent="-317297">
              <a:spcBef>
                <a:spcPts val="100"/>
              </a:spcBef>
              <a:buClr>
                <a:srgbClr val="5C86B9"/>
              </a:buClr>
              <a:buSzPct val="69230"/>
              <a:buFont typeface="Lucida Sans"/>
              <a:buChar char="•"/>
              <a:tabLst>
                <a:tab pos="329360" algn="l"/>
                <a:tab pos="329996" algn="l"/>
              </a:tabLst>
            </a:pPr>
            <a:r>
              <a:rPr sz="2600" dirty="0">
                <a:solidFill>
                  <a:srgbClr val="A8A49D"/>
                </a:solidFill>
                <a:latin typeface="Microsoft YaHei"/>
                <a:cs typeface="Microsoft YaHei"/>
              </a:rPr>
              <a:t>違章建築相關法令簡介</a:t>
            </a:r>
            <a:endParaRPr sz="2600">
              <a:latin typeface="Microsoft YaHei"/>
              <a:cs typeface="Microsoft YaHei"/>
            </a:endParaRPr>
          </a:p>
        </p:txBody>
      </p:sp>
      <p:sp>
        <p:nvSpPr>
          <p:cNvPr id="9" name="object 9"/>
          <p:cNvSpPr txBox="1"/>
          <p:nvPr/>
        </p:nvSpPr>
        <p:spPr>
          <a:xfrm>
            <a:off x="393718" y="6106175"/>
            <a:ext cx="155575" cy="302895"/>
          </a:xfrm>
          <a:prstGeom prst="rect">
            <a:avLst/>
          </a:prstGeom>
        </p:spPr>
        <p:txBody>
          <a:bodyPr vert="horz" wrap="square" lIns="0" tIns="15239" rIns="0" bIns="0" rtlCol="0">
            <a:spAutoFit/>
          </a:bodyPr>
          <a:lstStyle/>
          <a:p>
            <a:pPr marL="12699">
              <a:spcBef>
                <a:spcPts val="119"/>
              </a:spcBef>
            </a:pPr>
            <a:r>
              <a:rPr spc="-119" dirty="0">
                <a:solidFill>
                  <a:srgbClr val="5C86B9"/>
                </a:solidFill>
                <a:latin typeface="Lucida Sans"/>
                <a:cs typeface="Lucida Sans"/>
              </a:rPr>
              <a:t>•</a:t>
            </a:r>
            <a:endParaRPr>
              <a:latin typeface="Lucida Sans"/>
              <a:cs typeface="Lucida Sans"/>
            </a:endParaRPr>
          </a:p>
        </p:txBody>
      </p:sp>
      <p:sp>
        <p:nvSpPr>
          <p:cNvPr id="10" name="object 10"/>
          <p:cNvSpPr txBox="1"/>
          <p:nvPr/>
        </p:nvSpPr>
        <p:spPr>
          <a:xfrm>
            <a:off x="727244" y="5994400"/>
            <a:ext cx="2641600" cy="425756"/>
          </a:xfrm>
          <a:prstGeom prst="rect">
            <a:avLst/>
          </a:prstGeom>
          <a:solidFill>
            <a:srgbClr val="314864"/>
          </a:solidFill>
        </p:spPr>
        <p:txBody>
          <a:bodyPr vert="horz" wrap="square" lIns="0" tIns="25383" rIns="0" bIns="0" rtlCol="0">
            <a:spAutoFit/>
          </a:bodyPr>
          <a:lstStyle/>
          <a:p>
            <a:pPr>
              <a:spcBef>
                <a:spcPts val="201"/>
              </a:spcBef>
            </a:pPr>
            <a:r>
              <a:rPr sz="2600" b="1" dirty="0">
                <a:solidFill>
                  <a:srgbClr val="F9F6F2"/>
                </a:solidFill>
                <a:latin typeface="Microsoft YaHei"/>
                <a:cs typeface="Microsoft YaHei"/>
              </a:rPr>
              <a:t>違章建築巡查管理</a:t>
            </a:r>
            <a:endParaRPr sz="2600">
              <a:latin typeface="Microsoft YaHei"/>
              <a:cs typeface="Microsoft YaHei"/>
            </a:endParaRPr>
          </a:p>
        </p:txBody>
      </p:sp>
      <p:sp>
        <p:nvSpPr>
          <p:cNvPr id="11" name="object 11"/>
          <p:cNvSpPr txBox="1"/>
          <p:nvPr/>
        </p:nvSpPr>
        <p:spPr>
          <a:xfrm>
            <a:off x="393699" y="6403339"/>
            <a:ext cx="5626101" cy="551344"/>
          </a:xfrm>
          <a:prstGeom prst="rect">
            <a:avLst/>
          </a:prstGeom>
        </p:spPr>
        <p:txBody>
          <a:bodyPr vert="horz" wrap="square" lIns="0" tIns="149772" rIns="0" bIns="0" rtlCol="0">
            <a:spAutoFit/>
          </a:bodyPr>
          <a:lstStyle/>
          <a:p>
            <a:pPr marL="329996" indent="-317297">
              <a:spcBef>
                <a:spcPts val="1180"/>
              </a:spcBef>
              <a:buClr>
                <a:srgbClr val="5C86B9"/>
              </a:buClr>
              <a:buSzPct val="69230"/>
              <a:buFont typeface="Lucida Sans"/>
              <a:buChar char="•"/>
              <a:tabLst>
                <a:tab pos="329360" algn="l"/>
                <a:tab pos="329996" algn="l"/>
              </a:tabLst>
            </a:pPr>
            <a:r>
              <a:rPr sz="2600" dirty="0" err="1">
                <a:solidFill>
                  <a:srgbClr val="A8A49D"/>
                </a:solidFill>
                <a:latin typeface="Microsoft YaHei"/>
                <a:cs typeface="Microsoft YaHei"/>
              </a:rPr>
              <a:t>違章建築輔導措施</a:t>
            </a:r>
            <a:endParaRPr sz="2600" dirty="0">
              <a:latin typeface="Microsoft YaHei"/>
              <a:cs typeface="Microsoft YaHei"/>
            </a:endParaRPr>
          </a:p>
        </p:txBody>
      </p:sp>
      <p:sp>
        <p:nvSpPr>
          <p:cNvPr id="12" name="object 6"/>
          <p:cNvSpPr txBox="1">
            <a:spLocks/>
          </p:cNvSpPr>
          <p:nvPr/>
        </p:nvSpPr>
        <p:spPr>
          <a:xfrm>
            <a:off x="20145" y="4485669"/>
            <a:ext cx="6350000" cy="782265"/>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a:spcBef>
                <a:spcPts val="100"/>
              </a:spcBef>
            </a:pPr>
            <a:r>
              <a:rPr lang="zh-TW" altLang="en-US" sz="5000" spc="-114" dirty="0">
                <a:solidFill>
                  <a:srgbClr val="BB484A"/>
                </a:solidFill>
                <a:latin typeface="Microsoft JhengHei UI" pitchFamily="34" charset="-120"/>
                <a:ea typeface="Microsoft JhengHei UI" pitchFamily="34" charset="-120"/>
              </a:rPr>
              <a:t>一、違章建築管理說明</a:t>
            </a:r>
          </a:p>
        </p:txBody>
      </p:sp>
      <p:sp>
        <p:nvSpPr>
          <p:cNvPr id="14" name="投影片編號版面配置區 13"/>
          <p:cNvSpPr>
            <a:spLocks noGrp="1"/>
          </p:cNvSpPr>
          <p:nvPr>
            <p:ph type="sldNum" sz="quarter" idx="7"/>
          </p:nvPr>
        </p:nvSpPr>
        <p:spPr/>
        <p:txBody>
          <a:bodyPr/>
          <a:lstStyle/>
          <a:p>
            <a:fld id="{B6F15528-21DE-4FAA-801E-634DDDAF4B2B}" type="slidenum">
              <a:rPr lang="en-US" altLang="zh-TW" smtClean="0"/>
              <a:t>38</a:t>
            </a:fld>
            <a:endParaRPr lang="zh-TW" altLang="en-US"/>
          </a:p>
        </p:txBody>
      </p:sp>
      <p:pic>
        <p:nvPicPr>
          <p:cNvPr id="13" name="Picture 2" descr="頂樓被堵死新北市府回答無法管民代建議循司法解決| 大台北| 地方| 聯合新聞網"/>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937" y="228599"/>
            <a:ext cx="6611344" cy="88128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6400" y="4605902"/>
            <a:ext cx="6401435" cy="843820"/>
          </a:xfrm>
          <a:prstGeom prst="rect">
            <a:avLst/>
          </a:prstGeom>
        </p:spPr>
        <p:txBody>
          <a:bodyPr vert="horz" wrap="square" lIns="0" tIns="12699" rIns="0" bIns="0" rtlCol="0">
            <a:spAutoFit/>
          </a:bodyPr>
          <a:lstStyle/>
          <a:p>
            <a:pPr marL="12699">
              <a:spcBef>
                <a:spcPts val="100"/>
              </a:spcBef>
            </a:pPr>
            <a:r>
              <a:rPr sz="5400" spc="-129" dirty="0">
                <a:solidFill>
                  <a:srgbClr val="BB484A"/>
                </a:solidFill>
              </a:rPr>
              <a:t>違章建築巡查管理</a:t>
            </a:r>
            <a:endParaRPr sz="5400" dirty="0"/>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39</a:t>
            </a:fld>
            <a:endParaRPr lang="zh-TW"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3004800" cy="9753600"/>
          </a:xfrm>
          <a:prstGeom prst="rect">
            <a:avLst/>
          </a:prstGeom>
        </p:spPr>
      </p:pic>
      <p:pic>
        <p:nvPicPr>
          <p:cNvPr id="10" name="圖片 9">
            <a:extLst>
              <a:ext uri="{FF2B5EF4-FFF2-40B4-BE49-F238E27FC236}">
                <a16:creationId xmlns="" xmlns:a16="http://schemas.microsoft.com/office/drawing/2014/main" id="{C1A48958-441E-FCEF-0C93-CA4328E45233}"/>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Lst>
          </a:blip>
          <a:stretch>
            <a:fillRect/>
          </a:stretch>
        </p:blipFill>
        <p:spPr>
          <a:xfrm>
            <a:off x="6969554" y="958242"/>
            <a:ext cx="4899976" cy="3674982"/>
          </a:xfrm>
          <a:prstGeom prst="rect">
            <a:avLst/>
          </a:prstGeom>
        </p:spPr>
      </p:pic>
      <p:grpSp>
        <p:nvGrpSpPr>
          <p:cNvPr id="3" name="object 3"/>
          <p:cNvGrpSpPr/>
          <p:nvPr/>
        </p:nvGrpSpPr>
        <p:grpSpPr>
          <a:xfrm>
            <a:off x="406400" y="5985527"/>
            <a:ext cx="5689600" cy="64135"/>
            <a:chOff x="406400" y="5264150"/>
            <a:chExt cx="5689600" cy="64135"/>
          </a:xfrm>
        </p:grpSpPr>
        <p:sp>
          <p:nvSpPr>
            <p:cNvPr id="4" name="object 4"/>
            <p:cNvSpPr/>
            <p:nvPr/>
          </p:nvSpPr>
          <p:spPr>
            <a:xfrm>
              <a:off x="406400" y="52705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sp>
          <p:nvSpPr>
            <p:cNvPr id="5" name="object 5"/>
            <p:cNvSpPr/>
            <p:nvPr/>
          </p:nvSpPr>
          <p:spPr>
            <a:xfrm>
              <a:off x="406400" y="53213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grpSp>
      <p:sp>
        <p:nvSpPr>
          <p:cNvPr id="6" name="object 6"/>
          <p:cNvSpPr txBox="1">
            <a:spLocks noGrp="1"/>
          </p:cNvSpPr>
          <p:nvPr>
            <p:ph type="title"/>
          </p:nvPr>
        </p:nvSpPr>
        <p:spPr>
          <a:xfrm>
            <a:off x="0" y="4585866"/>
            <a:ext cx="6350000" cy="1070663"/>
          </a:xfrm>
          <a:prstGeom prst="rect">
            <a:avLst/>
          </a:prstGeom>
        </p:spPr>
        <p:txBody>
          <a:bodyPr vert="horz" wrap="square" lIns="0" tIns="12699" rIns="0" bIns="0" rtlCol="0">
            <a:spAutoFit/>
          </a:bodyPr>
          <a:lstStyle/>
          <a:p>
            <a:pPr marL="12699">
              <a:spcBef>
                <a:spcPts val="100"/>
              </a:spcBef>
            </a:pPr>
            <a:r>
              <a:rPr lang="zh-TW" altLang="en-US" sz="5000" spc="-114" dirty="0">
                <a:solidFill>
                  <a:srgbClr val="BB484A"/>
                </a:solidFill>
              </a:rPr>
              <a:t>一、</a:t>
            </a:r>
            <a:r>
              <a:rPr sz="5000" spc="-114" dirty="0" err="1">
                <a:solidFill>
                  <a:srgbClr val="BB484A"/>
                </a:solidFill>
              </a:rPr>
              <a:t>違章建築管理說明</a:t>
            </a:r>
            <a:endParaRPr sz="5000" dirty="0"/>
          </a:p>
        </p:txBody>
      </p:sp>
      <p:sp>
        <p:nvSpPr>
          <p:cNvPr id="7" name="object 7"/>
          <p:cNvSpPr txBox="1"/>
          <p:nvPr/>
        </p:nvSpPr>
        <p:spPr>
          <a:xfrm>
            <a:off x="393718" y="6294136"/>
            <a:ext cx="155575" cy="302895"/>
          </a:xfrm>
          <a:prstGeom prst="rect">
            <a:avLst/>
          </a:prstGeom>
        </p:spPr>
        <p:txBody>
          <a:bodyPr vert="horz" wrap="square" lIns="0" tIns="15239" rIns="0" bIns="0" rtlCol="0">
            <a:spAutoFit/>
          </a:bodyPr>
          <a:lstStyle/>
          <a:p>
            <a:pPr marL="12699">
              <a:spcBef>
                <a:spcPts val="119"/>
              </a:spcBef>
            </a:pPr>
            <a:r>
              <a:rPr spc="-119" dirty="0">
                <a:solidFill>
                  <a:srgbClr val="5C86B9"/>
                </a:solidFill>
                <a:latin typeface="Lucida Sans"/>
                <a:cs typeface="Lucida Sans"/>
              </a:rPr>
              <a:t>•</a:t>
            </a:r>
            <a:endParaRPr>
              <a:latin typeface="Lucida Sans"/>
              <a:cs typeface="Lucida Sans"/>
            </a:endParaRPr>
          </a:p>
        </p:txBody>
      </p:sp>
      <p:sp>
        <p:nvSpPr>
          <p:cNvPr id="8" name="object 8"/>
          <p:cNvSpPr txBox="1"/>
          <p:nvPr/>
        </p:nvSpPr>
        <p:spPr>
          <a:xfrm>
            <a:off x="727244" y="6182362"/>
            <a:ext cx="3302000" cy="425756"/>
          </a:xfrm>
          <a:prstGeom prst="rect">
            <a:avLst/>
          </a:prstGeom>
          <a:solidFill>
            <a:srgbClr val="314864"/>
          </a:solidFill>
        </p:spPr>
        <p:txBody>
          <a:bodyPr vert="horz" wrap="square" lIns="0" tIns="25383" rIns="0" bIns="0" rtlCol="0">
            <a:spAutoFit/>
          </a:bodyPr>
          <a:lstStyle/>
          <a:p>
            <a:pPr>
              <a:spcBef>
                <a:spcPts val="201"/>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9" name="object 9"/>
          <p:cNvSpPr txBox="1"/>
          <p:nvPr/>
        </p:nvSpPr>
        <p:spPr>
          <a:xfrm>
            <a:off x="393699" y="6591302"/>
            <a:ext cx="5626101" cy="1092518"/>
          </a:xfrm>
          <a:prstGeom prst="rect">
            <a:avLst/>
          </a:prstGeom>
        </p:spPr>
        <p:txBody>
          <a:bodyPr vert="horz" wrap="square" lIns="0" tIns="149772" rIns="0" bIns="0" rtlCol="0">
            <a:spAutoFit/>
          </a:bodyPr>
          <a:lstStyle/>
          <a:p>
            <a:pPr marL="329996" indent="-317297">
              <a:spcBef>
                <a:spcPts val="1180"/>
              </a:spcBef>
              <a:buClr>
                <a:srgbClr val="5C86B9"/>
              </a:buClr>
              <a:buSzPct val="69230"/>
              <a:buFont typeface="Lucida Sans"/>
              <a:buChar char="•"/>
              <a:tabLst>
                <a:tab pos="329360" algn="l"/>
                <a:tab pos="329996" algn="l"/>
              </a:tabLst>
            </a:pPr>
            <a:r>
              <a:rPr sz="2600" dirty="0">
                <a:solidFill>
                  <a:srgbClr val="A8A49D"/>
                </a:solidFill>
                <a:latin typeface="Microsoft YaHei"/>
                <a:cs typeface="Microsoft YaHei"/>
              </a:rPr>
              <a:t>違章建築巡查管理</a:t>
            </a:r>
            <a:endParaRPr sz="2600" dirty="0">
              <a:latin typeface="Microsoft YaHei"/>
              <a:cs typeface="Microsoft YaHei"/>
            </a:endParaRPr>
          </a:p>
          <a:p>
            <a:pPr marL="329996" indent="-317297">
              <a:spcBef>
                <a:spcPts val="1079"/>
              </a:spcBef>
              <a:buClr>
                <a:srgbClr val="5C86B9"/>
              </a:buClr>
              <a:buSzPct val="69230"/>
              <a:buFont typeface="Lucida Sans"/>
              <a:buChar char="•"/>
              <a:tabLst>
                <a:tab pos="329360" algn="l"/>
                <a:tab pos="329996" algn="l"/>
              </a:tabLst>
            </a:pPr>
            <a:r>
              <a:rPr sz="2600" dirty="0" err="1">
                <a:solidFill>
                  <a:srgbClr val="A8A49D"/>
                </a:solidFill>
                <a:latin typeface="Microsoft YaHei"/>
                <a:cs typeface="Microsoft YaHei"/>
              </a:rPr>
              <a:t>違章建築輔導措施</a:t>
            </a:r>
            <a:endParaRPr sz="2600" dirty="0">
              <a:latin typeface="Microsoft YaHei"/>
              <a:cs typeface="Microsoft YaHei"/>
            </a:endParaRPr>
          </a:p>
        </p:txBody>
      </p:sp>
      <p:sp>
        <p:nvSpPr>
          <p:cNvPr id="11" name="投影片編號版面配置區 10"/>
          <p:cNvSpPr>
            <a:spLocks noGrp="1"/>
          </p:cNvSpPr>
          <p:nvPr>
            <p:ph type="sldNum" sz="quarter" idx="7"/>
          </p:nvPr>
        </p:nvSpPr>
        <p:spPr/>
        <p:txBody>
          <a:bodyPr/>
          <a:lstStyle/>
          <a:p>
            <a:fld id="{B6F15528-21DE-4FAA-801E-634DDDAF4B2B}" type="slidenum">
              <a:rPr lang="en-US" altLang="zh-TW" smtClean="0"/>
              <a:t>4</a:t>
            </a:fld>
            <a:endParaRPr lang="zh-TW" altLang="en-US"/>
          </a:p>
        </p:txBody>
      </p:sp>
      <p:pic>
        <p:nvPicPr>
          <p:cNvPr id="2056" name="Picture 8" descr=" 違章建築 影響居安 有礙觀瞻&#10;  地區違章建築態樣多數為頂樓加蓋、違規開窗、陽台外推、水平增建等，大多均屬鋼造結構違建物，不但影響居民「公共安全」，也是破壞景觀的「劊子手」。（楊水詠攝）"/>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69554" y="5353056"/>
            <a:ext cx="4953000" cy="3286126"/>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6807200" y="8701527"/>
            <a:ext cx="1569660" cy="369332"/>
          </a:xfrm>
          <a:prstGeom prst="rect">
            <a:avLst/>
          </a:prstGeom>
        </p:spPr>
        <p:txBody>
          <a:bodyPr wrap="none">
            <a:spAutoFit/>
          </a:bodyPr>
          <a:lstStyle/>
          <a:p>
            <a:r>
              <a:rPr lang="zh-TW" altLang="en-US" dirty="0">
                <a:solidFill>
                  <a:srgbClr val="222222"/>
                </a:solidFill>
                <a:latin typeface="Lato"/>
              </a:rPr>
              <a:t>（楊水詠攝）</a:t>
            </a:r>
            <a:endParaRPr lang="zh-TW" altLang="en-US" dirty="0"/>
          </a:p>
        </p:txBody>
      </p:sp>
      <p:sp>
        <p:nvSpPr>
          <p:cNvPr id="13" name="矩形 12"/>
          <p:cNvSpPr/>
          <p:nvPr/>
        </p:nvSpPr>
        <p:spPr>
          <a:xfrm>
            <a:off x="6781114" y="4703288"/>
            <a:ext cx="2531462" cy="369332"/>
          </a:xfrm>
          <a:prstGeom prst="rect">
            <a:avLst/>
          </a:prstGeom>
        </p:spPr>
        <p:txBody>
          <a:bodyPr wrap="none">
            <a:spAutoFit/>
          </a:bodyPr>
          <a:lstStyle/>
          <a:p>
            <a:r>
              <a:rPr lang="zh-TW" altLang="en-US" dirty="0">
                <a:solidFill>
                  <a:srgbClr val="000000"/>
                </a:solidFill>
                <a:latin typeface="New Microsoft JhengHei"/>
              </a:rPr>
              <a:t>（</a:t>
            </a:r>
            <a:r>
              <a:rPr lang="zh-TW" altLang="en-US" dirty="0"/>
              <a:t>山外溪</a:t>
            </a:r>
            <a:r>
              <a:rPr lang="en-US" altLang="zh-TW" dirty="0"/>
              <a:t>42</a:t>
            </a:r>
            <a:r>
              <a:rPr lang="zh-TW" altLang="en-US" dirty="0"/>
              <a:t>戶違建戶</a:t>
            </a:r>
            <a:r>
              <a:rPr lang="zh-TW" altLang="en-US" dirty="0">
                <a:solidFill>
                  <a:srgbClr val="000000"/>
                </a:solidFill>
                <a:latin typeface="New Microsoft JhengHei"/>
              </a:rPr>
              <a:t>）</a:t>
            </a:r>
            <a:endParaRPr lang="zh-TW"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solidFill>
                  <a:srgbClr val="BB484A"/>
                </a:solidFill>
              </a:rPr>
              <a:t>違章建築巡查管理</a:t>
            </a:r>
            <a:endParaRPr sz="6400"/>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40</a:t>
            </a:fld>
            <a:endParaRPr lang="zh-TW" altLang="en-US"/>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1176" y="2864708"/>
            <a:ext cx="5359400" cy="2476043"/>
          </a:xfrm>
          <a:prstGeom prst="rect">
            <a:avLst/>
          </a:prstGeom>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3800" y="2864708"/>
            <a:ext cx="2569692" cy="5563138"/>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63457" y="2854411"/>
            <a:ext cx="2574448" cy="5573435"/>
          </a:xfrm>
          <a:prstGeom prst="rect">
            <a:avLst/>
          </a:prstGeom>
        </p:spPr>
      </p:pic>
      <p:sp>
        <p:nvSpPr>
          <p:cNvPr id="10" name="文字方塊 9"/>
          <p:cNvSpPr txBox="1"/>
          <p:nvPr/>
        </p:nvSpPr>
        <p:spPr>
          <a:xfrm>
            <a:off x="2006600" y="5562600"/>
            <a:ext cx="2743200"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右側立面違規開窗</a:t>
            </a:r>
          </a:p>
        </p:txBody>
      </p:sp>
      <p:sp>
        <p:nvSpPr>
          <p:cNvPr id="11" name="文字方塊 10"/>
          <p:cNvSpPr txBox="1"/>
          <p:nvPr/>
        </p:nvSpPr>
        <p:spPr>
          <a:xfrm>
            <a:off x="6426200" y="8534400"/>
            <a:ext cx="2743200"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左側立面違規開窗</a:t>
            </a:r>
          </a:p>
        </p:txBody>
      </p:sp>
      <p:sp>
        <p:nvSpPr>
          <p:cNvPr id="12" name="文字方塊 11"/>
          <p:cNvSpPr txBox="1"/>
          <p:nvPr/>
        </p:nvSpPr>
        <p:spPr>
          <a:xfrm>
            <a:off x="9680123" y="8534400"/>
            <a:ext cx="2156277" cy="646331"/>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背向西南立面</a:t>
            </a:r>
            <a:endParaRPr lang="en-US" altLang="zh-TW" dirty="0"/>
          </a:p>
          <a:p>
            <a:r>
              <a:rPr lang="zh-TW" altLang="en-US" dirty="0"/>
              <a:t>         違規外推開窗</a:t>
            </a:r>
          </a:p>
        </p:txBody>
      </p:sp>
    </p:spTree>
    <p:extLst>
      <p:ext uri="{BB962C8B-B14F-4D97-AF65-F5344CB8AC3E}">
        <p14:creationId xmlns:p14="http://schemas.microsoft.com/office/powerpoint/2010/main" val="6741328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solidFill>
                  <a:srgbClr val="BB484A"/>
                </a:solidFill>
              </a:rPr>
              <a:t>違章建築巡查管理</a:t>
            </a:r>
            <a:endParaRPr sz="6400"/>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41</a:t>
            </a:fld>
            <a:endParaRPr lang="zh-TW" altLang="en-US"/>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9401" y="2819401"/>
            <a:ext cx="4267200" cy="5689600"/>
          </a:xfrm>
          <a:prstGeom prst="rect">
            <a:avLst/>
          </a:prstGeom>
        </p:spPr>
      </p:pic>
      <p:pic>
        <p:nvPicPr>
          <p:cNvPr id="11" name="圖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2400" y="2819400"/>
            <a:ext cx="4267201" cy="5689601"/>
          </a:xfrm>
          <a:prstGeom prst="rect">
            <a:avLst/>
          </a:prstGeom>
        </p:spPr>
      </p:pic>
      <p:sp>
        <p:nvSpPr>
          <p:cNvPr id="12" name="文字方塊 11"/>
          <p:cNvSpPr txBox="1"/>
          <p:nvPr/>
        </p:nvSpPr>
        <p:spPr>
          <a:xfrm>
            <a:off x="2235200" y="8701527"/>
            <a:ext cx="3200401"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竣工圖無開窗二次違規開窗</a:t>
            </a:r>
          </a:p>
        </p:txBody>
      </p:sp>
      <p:sp>
        <p:nvSpPr>
          <p:cNvPr id="13" name="文字方塊 12"/>
          <p:cNvSpPr txBox="1"/>
          <p:nvPr/>
        </p:nvSpPr>
        <p:spPr>
          <a:xfrm>
            <a:off x="7873999" y="8701527"/>
            <a:ext cx="1524001"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違規開窗</a:t>
            </a:r>
          </a:p>
        </p:txBody>
      </p:sp>
    </p:spTree>
    <p:extLst>
      <p:ext uri="{BB962C8B-B14F-4D97-AF65-F5344CB8AC3E}">
        <p14:creationId xmlns:p14="http://schemas.microsoft.com/office/powerpoint/2010/main" val="26032706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solidFill>
                  <a:srgbClr val="BB484A"/>
                </a:solidFill>
              </a:rPr>
              <a:t>違章建築巡查管理</a:t>
            </a:r>
            <a:endParaRPr sz="6400" dirty="0"/>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42</a:t>
            </a:fld>
            <a:endParaRPr lang="zh-TW" altLang="en-US"/>
          </a:p>
        </p:txBody>
      </p:sp>
      <p:sp>
        <p:nvSpPr>
          <p:cNvPr id="10" name="文字方塊 9"/>
          <p:cNvSpPr txBox="1"/>
          <p:nvPr/>
        </p:nvSpPr>
        <p:spPr>
          <a:xfrm>
            <a:off x="1473200" y="8929017"/>
            <a:ext cx="3644393"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▲立面</a:t>
            </a:r>
            <a:r>
              <a:rPr lang="zh-TW" altLang="en-US" dirty="0"/>
              <a:t>符合圖說</a:t>
            </a:r>
          </a:p>
        </p:txBody>
      </p:sp>
      <p:pic>
        <p:nvPicPr>
          <p:cNvPr id="6" name="圖片 5"/>
          <p:cNvPicPr>
            <a:picLocks noChangeAspect="1"/>
          </p:cNvPicPr>
          <p:nvPr/>
        </p:nvPicPr>
        <p:blipFill rotWithShape="1">
          <a:blip r:embed="rId2"/>
          <a:srcRect t="26713"/>
          <a:stretch/>
        </p:blipFill>
        <p:spPr>
          <a:xfrm>
            <a:off x="6350000" y="2702010"/>
            <a:ext cx="5280519" cy="6074890"/>
          </a:xfrm>
          <a:prstGeom prst="rect">
            <a:avLst/>
          </a:prstGeom>
        </p:spPr>
      </p:pic>
      <p:pic>
        <p:nvPicPr>
          <p:cNvPr id="11" name="圖片 10"/>
          <p:cNvPicPr>
            <a:picLocks noChangeAspect="1"/>
          </p:cNvPicPr>
          <p:nvPr/>
        </p:nvPicPr>
        <p:blipFill rotWithShape="1">
          <a:blip r:embed="rId3"/>
          <a:srcRect b="18018"/>
          <a:stretch/>
        </p:blipFill>
        <p:spPr>
          <a:xfrm>
            <a:off x="414998" y="2673178"/>
            <a:ext cx="5422883" cy="6097544"/>
          </a:xfrm>
          <a:prstGeom prst="rect">
            <a:avLst/>
          </a:prstGeom>
        </p:spPr>
      </p:pic>
      <p:sp>
        <p:nvSpPr>
          <p:cNvPr id="12" name="文字方塊 11"/>
          <p:cNvSpPr txBox="1"/>
          <p:nvPr/>
        </p:nvSpPr>
        <p:spPr>
          <a:xfrm>
            <a:off x="7340600" y="8929017"/>
            <a:ext cx="3644393" cy="369332"/>
          </a:xfrm>
          <a:prstGeom prst="rect">
            <a:avLst/>
          </a:prstGeom>
          <a:noFill/>
        </p:spPr>
        <p:txBody>
          <a:bodyPr wrap="square" rtlCol="0">
            <a:spAutoFit/>
          </a:bodyPr>
          <a:lstStyle/>
          <a:p>
            <a:r>
              <a:rPr lang="zh-TW" altLang="en-US" dirty="0">
                <a:latin typeface="微軟正黑體" panose="020B0604030504040204" pitchFamily="34" charset="-120"/>
                <a:ea typeface="微軟正黑體" panose="020B0604030504040204" pitchFamily="34" charset="-120"/>
              </a:rPr>
              <a:t>▲</a:t>
            </a:r>
            <a:r>
              <a:rPr lang="zh-TW" altLang="en-US" dirty="0"/>
              <a:t>違規開窗</a:t>
            </a:r>
            <a:r>
              <a:rPr lang="en-US" altLang="zh-TW" dirty="0"/>
              <a:t>(</a:t>
            </a:r>
            <a:r>
              <a:rPr lang="zh-TW" altLang="en-US" dirty="0"/>
              <a:t>立面竣工圖未開窗</a:t>
            </a:r>
            <a:r>
              <a:rPr lang="en-US" altLang="zh-TW" dirty="0"/>
              <a:t>)</a:t>
            </a:r>
            <a:endParaRPr lang="zh-TW" altLang="en-US" dirty="0"/>
          </a:p>
        </p:txBody>
      </p:sp>
    </p:spTree>
    <p:extLst>
      <p:ext uri="{BB962C8B-B14F-4D97-AF65-F5344CB8AC3E}">
        <p14:creationId xmlns:p14="http://schemas.microsoft.com/office/powerpoint/2010/main" val="2674757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3004800" cy="9753600"/>
          </a:xfrm>
          <a:prstGeom prst="rect">
            <a:avLst/>
          </a:prstGeom>
        </p:spPr>
      </p:pic>
      <p:grpSp>
        <p:nvGrpSpPr>
          <p:cNvPr id="3" name="object 3"/>
          <p:cNvGrpSpPr/>
          <p:nvPr/>
        </p:nvGrpSpPr>
        <p:grpSpPr>
          <a:xfrm>
            <a:off x="406400" y="5264167"/>
            <a:ext cx="5689600" cy="64135"/>
            <a:chOff x="406400" y="5264150"/>
            <a:chExt cx="5689600" cy="64135"/>
          </a:xfrm>
        </p:grpSpPr>
        <p:sp>
          <p:nvSpPr>
            <p:cNvPr id="4" name="object 4"/>
            <p:cNvSpPr/>
            <p:nvPr/>
          </p:nvSpPr>
          <p:spPr>
            <a:xfrm>
              <a:off x="406400" y="52705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sp>
          <p:nvSpPr>
            <p:cNvPr id="5" name="object 5"/>
            <p:cNvSpPr/>
            <p:nvPr/>
          </p:nvSpPr>
          <p:spPr>
            <a:xfrm>
              <a:off x="406400" y="53213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grpSp>
      <p:sp>
        <p:nvSpPr>
          <p:cNvPr id="7" name="object 7"/>
          <p:cNvSpPr txBox="1"/>
          <p:nvPr/>
        </p:nvSpPr>
        <p:spPr>
          <a:xfrm>
            <a:off x="393699" y="5336541"/>
            <a:ext cx="3644900" cy="1092200"/>
          </a:xfrm>
          <a:prstGeom prst="rect">
            <a:avLst/>
          </a:prstGeom>
        </p:spPr>
        <p:txBody>
          <a:bodyPr vert="horz" wrap="square" lIns="0" tIns="149772" rIns="0" bIns="0" rtlCol="0">
            <a:spAutoFit/>
          </a:bodyPr>
          <a:lstStyle/>
          <a:p>
            <a:pPr marL="329996" indent="-317297">
              <a:spcBef>
                <a:spcPts val="1180"/>
              </a:spcBef>
              <a:buClr>
                <a:srgbClr val="5C86B9"/>
              </a:buClr>
              <a:buSzPct val="69230"/>
              <a:buFont typeface="Lucida Sans"/>
              <a:buChar char="•"/>
              <a:tabLst>
                <a:tab pos="329360" algn="l"/>
                <a:tab pos="329996" algn="l"/>
              </a:tabLst>
            </a:pPr>
            <a:r>
              <a:rPr sz="2600" dirty="0">
                <a:solidFill>
                  <a:srgbClr val="A8A49D"/>
                </a:solidFill>
                <a:latin typeface="Microsoft YaHei"/>
                <a:cs typeface="Microsoft YaHei"/>
              </a:rPr>
              <a:t>違章建築相關法令簡介</a:t>
            </a:r>
            <a:endParaRPr sz="2600">
              <a:latin typeface="Microsoft YaHei"/>
              <a:cs typeface="Microsoft YaHei"/>
            </a:endParaRPr>
          </a:p>
          <a:p>
            <a:pPr marL="329996" indent="-317297">
              <a:spcBef>
                <a:spcPts val="1079"/>
              </a:spcBef>
              <a:buClr>
                <a:srgbClr val="5C86B9"/>
              </a:buClr>
              <a:buSzPct val="69230"/>
              <a:buFont typeface="Lucida Sans"/>
              <a:buChar char="•"/>
              <a:tabLst>
                <a:tab pos="329360" algn="l"/>
                <a:tab pos="329996" algn="l"/>
              </a:tabLst>
            </a:pPr>
            <a:r>
              <a:rPr sz="2600" dirty="0">
                <a:solidFill>
                  <a:srgbClr val="A8A49D"/>
                </a:solidFill>
                <a:latin typeface="Microsoft YaHei"/>
                <a:cs typeface="Microsoft YaHei"/>
              </a:rPr>
              <a:t>違章建築巡查管理</a:t>
            </a:r>
            <a:endParaRPr sz="2600">
              <a:latin typeface="Microsoft YaHei"/>
              <a:cs typeface="Microsoft YaHei"/>
            </a:endParaRPr>
          </a:p>
        </p:txBody>
      </p:sp>
      <p:sp>
        <p:nvSpPr>
          <p:cNvPr id="8" name="object 8"/>
          <p:cNvSpPr txBox="1"/>
          <p:nvPr/>
        </p:nvSpPr>
        <p:spPr>
          <a:xfrm>
            <a:off x="393718" y="6639575"/>
            <a:ext cx="155575" cy="302895"/>
          </a:xfrm>
          <a:prstGeom prst="rect">
            <a:avLst/>
          </a:prstGeom>
        </p:spPr>
        <p:txBody>
          <a:bodyPr vert="horz" wrap="square" lIns="0" tIns="15239" rIns="0" bIns="0" rtlCol="0">
            <a:spAutoFit/>
          </a:bodyPr>
          <a:lstStyle/>
          <a:p>
            <a:pPr marL="12699">
              <a:spcBef>
                <a:spcPts val="119"/>
              </a:spcBef>
            </a:pPr>
            <a:r>
              <a:rPr spc="-119" dirty="0">
                <a:solidFill>
                  <a:srgbClr val="5C86B9"/>
                </a:solidFill>
                <a:latin typeface="Lucida Sans"/>
                <a:cs typeface="Lucida Sans"/>
              </a:rPr>
              <a:t>•</a:t>
            </a:r>
            <a:endParaRPr>
              <a:latin typeface="Lucida Sans"/>
              <a:cs typeface="Lucida Sans"/>
            </a:endParaRPr>
          </a:p>
        </p:txBody>
      </p:sp>
      <p:sp>
        <p:nvSpPr>
          <p:cNvPr id="9" name="object 9"/>
          <p:cNvSpPr txBox="1"/>
          <p:nvPr/>
        </p:nvSpPr>
        <p:spPr>
          <a:xfrm>
            <a:off x="727244" y="6527801"/>
            <a:ext cx="2641600" cy="425756"/>
          </a:xfrm>
          <a:prstGeom prst="rect">
            <a:avLst/>
          </a:prstGeom>
          <a:solidFill>
            <a:srgbClr val="314864"/>
          </a:solidFill>
        </p:spPr>
        <p:txBody>
          <a:bodyPr vert="horz" wrap="square" lIns="0" tIns="25383" rIns="0" bIns="0" rtlCol="0">
            <a:spAutoFit/>
          </a:bodyPr>
          <a:lstStyle/>
          <a:p>
            <a:pPr>
              <a:spcBef>
                <a:spcPts val="201"/>
              </a:spcBef>
            </a:pPr>
            <a:r>
              <a:rPr sz="2600" b="1" dirty="0">
                <a:solidFill>
                  <a:srgbClr val="F6F3EF"/>
                </a:solidFill>
                <a:latin typeface="Microsoft YaHei"/>
                <a:cs typeface="Microsoft YaHei"/>
              </a:rPr>
              <a:t>違章建築輔導措施</a:t>
            </a:r>
            <a:endParaRPr sz="2600">
              <a:latin typeface="Microsoft YaHei"/>
              <a:cs typeface="Microsoft YaHei"/>
            </a:endParaRPr>
          </a:p>
        </p:txBody>
      </p:sp>
      <p:sp>
        <p:nvSpPr>
          <p:cNvPr id="12" name="object 6"/>
          <p:cNvSpPr txBox="1">
            <a:spLocks/>
          </p:cNvSpPr>
          <p:nvPr/>
        </p:nvSpPr>
        <p:spPr>
          <a:xfrm>
            <a:off x="20145" y="4485669"/>
            <a:ext cx="6350000" cy="782265"/>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a:spcBef>
                <a:spcPts val="100"/>
              </a:spcBef>
            </a:pPr>
            <a:r>
              <a:rPr lang="zh-TW" altLang="en-US" sz="5000" spc="-114" dirty="0">
                <a:solidFill>
                  <a:srgbClr val="BB484A"/>
                </a:solidFill>
                <a:latin typeface="Microsoft JhengHei UI" pitchFamily="34" charset="-120"/>
                <a:ea typeface="Microsoft JhengHei UI" pitchFamily="34" charset="-120"/>
              </a:rPr>
              <a:t>一、違章建築管理說明</a:t>
            </a:r>
          </a:p>
        </p:txBody>
      </p:sp>
      <p:sp>
        <p:nvSpPr>
          <p:cNvPr id="14" name="投影片編號版面配置區 13"/>
          <p:cNvSpPr>
            <a:spLocks noGrp="1"/>
          </p:cNvSpPr>
          <p:nvPr>
            <p:ph type="sldNum" sz="quarter" idx="7"/>
          </p:nvPr>
        </p:nvSpPr>
        <p:spPr/>
        <p:txBody>
          <a:bodyPr/>
          <a:lstStyle/>
          <a:p>
            <a:fld id="{B6F15528-21DE-4FAA-801E-634DDDAF4B2B}" type="slidenum">
              <a:rPr lang="en-US" altLang="zh-TW" smtClean="0"/>
              <a:t>43</a:t>
            </a:fld>
            <a:endParaRPr lang="zh-TW" altLang="en-US"/>
          </a:p>
        </p:txBody>
      </p:sp>
      <p:pic>
        <p:nvPicPr>
          <p:cNvPr id="13" name="Picture 2" descr="頂樓被堵死新北市府回答無法管民代建議循司法解決| 大台北| 地方| 聯合新聞網"/>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402" y="381001"/>
            <a:ext cx="6345318" cy="845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違章建築輔導措施</a:t>
            </a:r>
            <a:endParaRPr sz="6400">
              <a:latin typeface="Microsoft YaHei"/>
              <a:cs typeface="Microsoft YaHei"/>
            </a:endParaRPr>
          </a:p>
        </p:txBody>
      </p:sp>
      <p:sp>
        <p:nvSpPr>
          <p:cNvPr id="3" name="object 3"/>
          <p:cNvSpPr txBox="1"/>
          <p:nvPr/>
        </p:nvSpPr>
        <p:spPr>
          <a:xfrm>
            <a:off x="368301" y="3060702"/>
            <a:ext cx="5499100" cy="680720"/>
          </a:xfrm>
          <a:prstGeom prst="rect">
            <a:avLst/>
          </a:prstGeom>
        </p:spPr>
        <p:txBody>
          <a:bodyPr vert="horz" wrap="square" lIns="0" tIns="12699" rIns="0" bIns="0" rtlCol="0">
            <a:spAutoFit/>
          </a:bodyPr>
          <a:lstStyle/>
          <a:p>
            <a:pPr marL="38075">
              <a:spcBef>
                <a:spcPts val="10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安全住屋三不政策：</a:t>
            </a:r>
            <a:endParaRPr sz="4300">
              <a:latin typeface="Microsoft YaHei"/>
              <a:cs typeface="Microsoft YaHei"/>
            </a:endParaRPr>
          </a:p>
        </p:txBody>
      </p:sp>
      <p:sp>
        <p:nvSpPr>
          <p:cNvPr id="4" name="object 4"/>
          <p:cNvSpPr txBox="1"/>
          <p:nvPr/>
        </p:nvSpPr>
        <p:spPr>
          <a:xfrm>
            <a:off x="749301" y="3973833"/>
            <a:ext cx="240028" cy="2033904"/>
          </a:xfrm>
          <a:prstGeom prst="rect">
            <a:avLst/>
          </a:prstGeom>
        </p:spPr>
        <p:txBody>
          <a:bodyPr vert="horz" wrap="square" lIns="0" tIns="13969" rIns="0" bIns="0" rtlCol="0">
            <a:spAutoFit/>
          </a:bodyPr>
          <a:lstStyle/>
          <a:p>
            <a:pPr marL="12699">
              <a:spcBef>
                <a:spcPts val="110"/>
              </a:spcBef>
            </a:pPr>
            <a:r>
              <a:rPr sz="3000" spc="-210" dirty="0">
                <a:solidFill>
                  <a:srgbClr val="5C86B9"/>
                </a:solidFill>
                <a:latin typeface="Lucida Sans"/>
                <a:cs typeface="Lucida Sans"/>
              </a:rPr>
              <a:t>•</a:t>
            </a:r>
            <a:endParaRPr sz="3000">
              <a:latin typeface="Lucida Sans"/>
              <a:cs typeface="Lucida Sans"/>
            </a:endParaRPr>
          </a:p>
          <a:p>
            <a:pPr marL="12699">
              <a:spcBef>
                <a:spcPts val="2500"/>
              </a:spcBef>
            </a:pPr>
            <a:r>
              <a:rPr sz="3000" spc="-210" dirty="0">
                <a:solidFill>
                  <a:srgbClr val="5C86B9"/>
                </a:solidFill>
                <a:latin typeface="Lucida Sans"/>
                <a:cs typeface="Lucida Sans"/>
              </a:rPr>
              <a:t>•</a:t>
            </a:r>
            <a:endParaRPr sz="3000">
              <a:latin typeface="Lucida Sans"/>
              <a:cs typeface="Lucida Sans"/>
            </a:endParaRPr>
          </a:p>
          <a:p>
            <a:pPr marL="12699">
              <a:spcBef>
                <a:spcPts val="2500"/>
              </a:spcBef>
            </a:pPr>
            <a:r>
              <a:rPr sz="3000" spc="-210" dirty="0">
                <a:solidFill>
                  <a:srgbClr val="5C86B9"/>
                </a:solidFill>
                <a:latin typeface="Lucida Sans"/>
                <a:cs typeface="Lucida Sans"/>
              </a:rPr>
              <a:t>•</a:t>
            </a:r>
            <a:endParaRPr sz="3000">
              <a:latin typeface="Lucida Sans"/>
              <a:cs typeface="Lucida Sans"/>
            </a:endParaRPr>
          </a:p>
        </p:txBody>
      </p:sp>
      <p:sp>
        <p:nvSpPr>
          <p:cNvPr id="5" name="object 5"/>
          <p:cNvSpPr txBox="1"/>
          <p:nvPr/>
        </p:nvSpPr>
        <p:spPr>
          <a:xfrm>
            <a:off x="1257302" y="3716020"/>
            <a:ext cx="3302000" cy="2349500"/>
          </a:xfrm>
          <a:prstGeom prst="rect">
            <a:avLst/>
          </a:prstGeom>
        </p:spPr>
        <p:txBody>
          <a:bodyPr vert="horz" wrap="square" lIns="0" tIns="12699" rIns="0" bIns="0" rtlCol="0">
            <a:spAutoFit/>
          </a:bodyPr>
          <a:lstStyle/>
          <a:p>
            <a:pPr marL="12699" marR="5080" algn="just">
              <a:lnSpc>
                <a:spcPct val="118200"/>
              </a:lnSpc>
              <a:spcBef>
                <a:spcPts val="100"/>
              </a:spcBef>
            </a:pPr>
            <a:r>
              <a:rPr sz="4300" dirty="0">
                <a:latin typeface="Microsoft YaHei"/>
                <a:cs typeface="Microsoft YaHei"/>
              </a:rPr>
              <a:t>不興建違建。 不購買違建。 不居住違建。</a:t>
            </a:r>
            <a:endParaRPr sz="4300">
              <a:latin typeface="Microsoft YaHei"/>
              <a:cs typeface="Microsoft YaHei"/>
            </a:endParaRPr>
          </a:p>
        </p:txBody>
      </p:sp>
      <p:sp>
        <p:nvSpPr>
          <p:cNvPr id="6" name="object 6"/>
          <p:cNvSpPr txBox="1"/>
          <p:nvPr/>
        </p:nvSpPr>
        <p:spPr>
          <a:xfrm>
            <a:off x="368302" y="6040137"/>
            <a:ext cx="11506200" cy="3111499"/>
          </a:xfrm>
          <a:prstGeom prst="rect">
            <a:avLst/>
          </a:prstGeom>
        </p:spPr>
        <p:txBody>
          <a:bodyPr vert="horz" wrap="square" lIns="0" tIns="385841" rIns="0" bIns="0" rtlCol="0">
            <a:spAutoFit/>
          </a:bodyPr>
          <a:lstStyle/>
          <a:p>
            <a:pPr marL="38075">
              <a:spcBef>
                <a:spcPts val="3039"/>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違章建築就是危險建築。</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今⽇的違建就是明⽇的危險。</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過⾺路請⾛斑⾺線，蓋房⼦請申請建築執照。</a:t>
            </a:r>
            <a:endParaRPr sz="4300">
              <a:latin typeface="Microsoft YaHei"/>
              <a:cs typeface="Microsoft YaHei"/>
            </a:endParaRPr>
          </a:p>
        </p:txBody>
      </p:sp>
      <p:sp>
        <p:nvSpPr>
          <p:cNvPr id="7" name="投影片編號版面配置區 6"/>
          <p:cNvSpPr>
            <a:spLocks noGrp="1"/>
          </p:cNvSpPr>
          <p:nvPr>
            <p:ph type="sldNum" sz="quarter" idx="7"/>
          </p:nvPr>
        </p:nvSpPr>
        <p:spPr/>
        <p:txBody>
          <a:bodyPr/>
          <a:lstStyle/>
          <a:p>
            <a:fld id="{B6F15528-21DE-4FAA-801E-634DDDAF4B2B}" type="slidenum">
              <a:rPr lang="en-US" altLang="zh-TW" smtClean="0"/>
              <a:t>44</a:t>
            </a:fld>
            <a:endParaRPr lang="zh-TW"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違章建築輔導措施</a:t>
            </a:r>
            <a:endParaRPr sz="6400">
              <a:latin typeface="Microsoft YaHei"/>
              <a:cs typeface="Microsoft YaHei"/>
            </a:endParaRPr>
          </a:p>
        </p:txBody>
      </p:sp>
      <p:sp>
        <p:nvSpPr>
          <p:cNvPr id="3" name="object 3"/>
          <p:cNvSpPr txBox="1"/>
          <p:nvPr/>
        </p:nvSpPr>
        <p:spPr>
          <a:xfrm>
            <a:off x="368317" y="2687320"/>
            <a:ext cx="12052299" cy="6197601"/>
          </a:xfrm>
          <a:prstGeom prst="rect">
            <a:avLst/>
          </a:prstGeom>
        </p:spPr>
        <p:txBody>
          <a:bodyPr vert="horz" wrap="square" lIns="0" tIns="385841" rIns="0" bIns="0" rtlCol="0">
            <a:spAutoFit/>
          </a:bodyPr>
          <a:lstStyle/>
          <a:p>
            <a:pPr marL="38075">
              <a:spcBef>
                <a:spcPts val="3039"/>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保障⾃身安全，避免財產損失，杜絕違章建築。</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吃果⼦拜樹頭，起新厝請建照。</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蓋違建、住違建、買違建，違法危險又了錢。</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⼀時的貪⼩便宜，⼀輩⼦的擔⼼受怕。</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騎樓不佔⽤，⾏⼈路好⾛。</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發揮公德⼼禮讓⾏⼈退讓騎樓。</a:t>
            </a:r>
            <a:endParaRPr sz="4300">
              <a:latin typeface="Microsoft YaHei"/>
              <a:cs typeface="Microsoft YaHei"/>
            </a:endParaRPr>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45</a:t>
            </a:fld>
            <a:endParaRPr lang="zh-TW"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違章建築輔導措施</a:t>
            </a:r>
            <a:endParaRPr sz="6400">
              <a:latin typeface="Microsoft YaHei"/>
              <a:cs typeface="Microsoft YaHei"/>
            </a:endParaRPr>
          </a:p>
        </p:txBody>
      </p:sp>
      <p:sp>
        <p:nvSpPr>
          <p:cNvPr id="3" name="object 3"/>
          <p:cNvSpPr txBox="1"/>
          <p:nvPr/>
        </p:nvSpPr>
        <p:spPr>
          <a:xfrm>
            <a:off x="368300" y="2687320"/>
            <a:ext cx="10414000" cy="6197601"/>
          </a:xfrm>
          <a:prstGeom prst="rect">
            <a:avLst/>
          </a:prstGeom>
        </p:spPr>
        <p:txBody>
          <a:bodyPr vert="horz" wrap="square" lIns="0" tIns="385841" rIns="0" bIns="0" rtlCol="0">
            <a:spAutoFit/>
          </a:bodyPr>
          <a:lstStyle/>
          <a:p>
            <a:pPr marL="38075">
              <a:spcBef>
                <a:spcPts val="3039"/>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「違建」就是「危建」。</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蓋房⼦要申請建築執照，不要⼆次施⼯。</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房屋⼆次施⼯影響結構安全。</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spc="6" dirty="0">
                <a:latin typeface="Microsoft YaHei"/>
                <a:cs typeface="Microsoft YaHei"/>
              </a:rPr>
              <a:t>違章處處在，危險處處在。</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spc="6" dirty="0">
                <a:latin typeface="Microsoft YaHei"/>
                <a:cs typeface="Microsoft YaHei"/>
              </a:rPr>
              <a:t>建築無違章，合法又健康。</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spc="6" dirty="0">
                <a:latin typeface="Microsoft YaHei"/>
                <a:cs typeface="Microsoft YaHei"/>
              </a:rPr>
              <a:t>花錢蓋違章，了錢又了⼯。</a:t>
            </a:r>
            <a:endParaRPr sz="4300">
              <a:latin typeface="Microsoft YaHei"/>
              <a:cs typeface="Microsoft YaHei"/>
            </a:endParaRPr>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46</a:t>
            </a:fld>
            <a:endParaRPr lang="zh-TW"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違章建築輔導措施</a:t>
            </a:r>
            <a:endParaRPr sz="6400">
              <a:latin typeface="Microsoft YaHei"/>
              <a:cs typeface="Microsoft YaHei"/>
            </a:endParaRPr>
          </a:p>
        </p:txBody>
      </p:sp>
      <p:sp>
        <p:nvSpPr>
          <p:cNvPr id="3" name="object 3"/>
          <p:cNvSpPr txBox="1"/>
          <p:nvPr/>
        </p:nvSpPr>
        <p:spPr>
          <a:xfrm>
            <a:off x="368300" y="2687321"/>
            <a:ext cx="8229601" cy="5168900"/>
          </a:xfrm>
          <a:prstGeom prst="rect">
            <a:avLst/>
          </a:prstGeom>
        </p:spPr>
        <p:txBody>
          <a:bodyPr vert="horz" wrap="square" lIns="0" tIns="385841" rIns="0" bIns="0" rtlCol="0">
            <a:spAutoFit/>
          </a:bodyPr>
          <a:lstStyle/>
          <a:p>
            <a:pPr marL="38075">
              <a:spcBef>
                <a:spcPts val="3039"/>
              </a:spcBef>
              <a:tabLst>
                <a:tab pos="545134" algn="l"/>
              </a:tabLst>
            </a:pPr>
            <a:r>
              <a:rPr sz="4600" spc="7" baseline="7407" dirty="0">
                <a:solidFill>
                  <a:srgbClr val="5C86B9"/>
                </a:solidFill>
                <a:latin typeface="Arial Unicode MS"/>
                <a:cs typeface="Arial Unicode MS"/>
              </a:rPr>
              <a:t>✤	</a:t>
            </a:r>
            <a:r>
              <a:rPr sz="4300" spc="6" dirty="0">
                <a:latin typeface="Microsoft YaHei"/>
                <a:cs typeface="Microsoft YaHei"/>
              </a:rPr>
              <a:t>家中有違章，居住不安康。</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spc="6" dirty="0">
                <a:latin typeface="Microsoft YaHei"/>
                <a:cs typeface="Microsoft YaHei"/>
              </a:rPr>
              <a:t>違章即違法，罰錢加拆除。</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違章不存在，市容美麗又可愛。</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違章，是落後的標章。</a:t>
            </a:r>
            <a:endParaRPr sz="4300">
              <a:latin typeface="Microsoft YaHei"/>
              <a:cs typeface="Microsoft YaHei"/>
            </a:endParaRPr>
          </a:p>
          <a:p>
            <a:pPr marL="38075">
              <a:spcBef>
                <a:spcPts val="2940"/>
              </a:spcBef>
              <a:tabLst>
                <a:tab pos="545134" algn="l"/>
              </a:tabLst>
            </a:pPr>
            <a:r>
              <a:rPr sz="4600" spc="7" baseline="7407" dirty="0">
                <a:solidFill>
                  <a:srgbClr val="5C86B9"/>
                </a:solidFill>
                <a:latin typeface="Arial Unicode MS"/>
                <a:cs typeface="Arial Unicode MS"/>
              </a:rPr>
              <a:t>✤	</a:t>
            </a:r>
            <a:r>
              <a:rPr sz="4300" dirty="0">
                <a:latin typeface="Microsoft YaHei"/>
                <a:cs typeface="Microsoft YaHei"/>
              </a:rPr>
              <a:t>⼀處違建⼀處險。</a:t>
            </a:r>
            <a:endParaRPr sz="4300">
              <a:latin typeface="Microsoft YaHei"/>
              <a:cs typeface="Microsoft YaHei"/>
            </a:endParaRPr>
          </a:p>
        </p:txBody>
      </p:sp>
      <p:sp>
        <p:nvSpPr>
          <p:cNvPr id="4" name="投影片編號版面配置區 3"/>
          <p:cNvSpPr>
            <a:spLocks noGrp="1"/>
          </p:cNvSpPr>
          <p:nvPr>
            <p:ph type="sldNum" sz="quarter" idx="7"/>
          </p:nvPr>
        </p:nvSpPr>
        <p:spPr/>
        <p:txBody>
          <a:bodyPr/>
          <a:lstStyle/>
          <a:p>
            <a:fld id="{B6F15528-21DE-4FAA-801E-634DDDAF4B2B}" type="slidenum">
              <a:rPr lang="en-US" altLang="zh-TW" smtClean="0"/>
              <a:t>47</a:t>
            </a:fld>
            <a:endParaRPr lang="zh-TW"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0619" y="990600"/>
            <a:ext cx="13004800" cy="8096885"/>
            <a:chOff x="0" y="831621"/>
            <a:chExt cx="13004800" cy="8096884"/>
          </a:xfrm>
        </p:grpSpPr>
        <p:pic>
          <p:nvPicPr>
            <p:cNvPr id="3" name="object 3"/>
            <p:cNvPicPr/>
            <p:nvPr/>
          </p:nvPicPr>
          <p:blipFill>
            <a:blip r:embed="rId3" cstate="print"/>
            <a:stretch>
              <a:fillRect/>
            </a:stretch>
          </p:blipFill>
          <p:spPr>
            <a:xfrm>
              <a:off x="0" y="1600200"/>
              <a:ext cx="13004800" cy="7327900"/>
            </a:xfrm>
            <a:prstGeom prst="rect">
              <a:avLst/>
            </a:prstGeom>
          </p:spPr>
        </p:pic>
        <p:pic>
          <p:nvPicPr>
            <p:cNvPr id="4" name="object 4"/>
            <p:cNvPicPr/>
            <p:nvPr/>
          </p:nvPicPr>
          <p:blipFill>
            <a:blip r:embed="rId4" cstate="print"/>
            <a:stretch>
              <a:fillRect/>
            </a:stretch>
          </p:blipFill>
          <p:spPr>
            <a:xfrm>
              <a:off x="0" y="831621"/>
              <a:ext cx="13004800" cy="774700"/>
            </a:xfrm>
            <a:prstGeom prst="rect">
              <a:avLst/>
            </a:prstGeom>
          </p:spPr>
        </p:pic>
        <p:sp>
          <p:nvSpPr>
            <p:cNvPr id="5" name="object 5"/>
            <p:cNvSpPr/>
            <p:nvPr/>
          </p:nvSpPr>
          <p:spPr>
            <a:xfrm>
              <a:off x="0" y="831621"/>
              <a:ext cx="13004800" cy="774700"/>
            </a:xfrm>
            <a:custGeom>
              <a:avLst/>
              <a:gdLst/>
              <a:ahLst/>
              <a:cxnLst/>
              <a:rect l="l" t="t" r="r" b="b"/>
              <a:pathLst>
                <a:path w="13004800" h="774700">
                  <a:moveTo>
                    <a:pt x="13004800" y="0"/>
                  </a:moveTo>
                  <a:lnTo>
                    <a:pt x="0" y="0"/>
                  </a:lnTo>
                  <a:lnTo>
                    <a:pt x="0" y="774700"/>
                  </a:lnTo>
                  <a:lnTo>
                    <a:pt x="13004800" y="774700"/>
                  </a:lnTo>
                  <a:lnTo>
                    <a:pt x="13004800" y="0"/>
                  </a:lnTo>
                  <a:close/>
                </a:path>
              </a:pathLst>
            </a:custGeom>
            <a:solidFill>
              <a:srgbClr val="314864">
                <a:alpha val="84999"/>
              </a:srgbClr>
            </a:solidFill>
          </p:spPr>
          <p:txBody>
            <a:bodyPr wrap="square" lIns="0" tIns="0" rIns="0" bIns="0" rtlCol="0"/>
            <a:lstStyle/>
            <a:p>
              <a:endParaRPr/>
            </a:p>
          </p:txBody>
        </p:sp>
      </p:grpSp>
      <p:sp>
        <p:nvSpPr>
          <p:cNvPr id="6" name="object 6"/>
          <p:cNvSpPr txBox="1">
            <a:spLocks noGrp="1"/>
          </p:cNvSpPr>
          <p:nvPr>
            <p:ph type="title"/>
          </p:nvPr>
        </p:nvSpPr>
        <p:spPr>
          <a:xfrm>
            <a:off x="1080452" y="109376"/>
            <a:ext cx="10843895" cy="1064393"/>
          </a:xfrm>
          <a:prstGeom prst="rect">
            <a:avLst/>
          </a:prstGeom>
        </p:spPr>
        <p:txBody>
          <a:bodyPr vert="horz" wrap="square" lIns="0" tIns="12699" rIns="0" bIns="0" rtlCol="0">
            <a:spAutoFit/>
          </a:bodyPr>
          <a:lstStyle/>
          <a:p>
            <a:pPr marL="12699">
              <a:spcBef>
                <a:spcPts val="100"/>
              </a:spcBef>
            </a:pPr>
            <a:r>
              <a:rPr sz="3800" dirty="0">
                <a:solidFill>
                  <a:srgbClr val="FFFFFF"/>
                </a:solidFill>
              </a:rPr>
              <a:t>⼤⾬狂襲</a:t>
            </a:r>
            <a:r>
              <a:rPr sz="3800" spc="-220" dirty="0">
                <a:solidFill>
                  <a:srgbClr val="FFFFFF"/>
                </a:solidFill>
              </a:rPr>
              <a:t> </a:t>
            </a:r>
            <a:r>
              <a:rPr sz="3800" dirty="0">
                <a:solidFill>
                  <a:srgbClr val="FFFFFF"/>
                </a:solidFill>
              </a:rPr>
              <a:t>新屋連根拔</a:t>
            </a:r>
            <a:r>
              <a:rPr sz="3800" spc="-220" dirty="0">
                <a:solidFill>
                  <a:srgbClr val="FFFFFF"/>
                </a:solidFill>
              </a:rPr>
              <a:t> </a:t>
            </a:r>
            <a:r>
              <a:rPr sz="3800" dirty="0">
                <a:solidFill>
                  <a:srgbClr val="FFFFFF"/>
                </a:solidFill>
              </a:rPr>
              <a:t>壓毀鄰宅</a:t>
            </a:r>
            <a:r>
              <a:rPr sz="3800" dirty="0">
                <a:solidFill>
                  <a:srgbClr val="FFFFFF"/>
                </a:solidFill>
                <a:latin typeface="Palatino Linotype"/>
                <a:cs typeface="Palatino Linotype"/>
              </a:rPr>
              <a:t>--</a:t>
            </a:r>
            <a:r>
              <a:rPr sz="3800" dirty="0">
                <a:solidFill>
                  <a:srgbClr val="FFFFFF"/>
                </a:solidFill>
              </a:rPr>
              <a:t>蘋果⽇報</a:t>
            </a:r>
            <a:r>
              <a:rPr sz="3800" spc="-215" dirty="0">
                <a:solidFill>
                  <a:srgbClr val="FFFFFF"/>
                </a:solidFill>
              </a:rPr>
              <a:t> </a:t>
            </a:r>
            <a:r>
              <a:rPr sz="3800" dirty="0">
                <a:solidFill>
                  <a:srgbClr val="FFFFFF"/>
                </a:solidFill>
                <a:latin typeface="Palatino Linotype"/>
                <a:cs typeface="Palatino Linotype"/>
              </a:rPr>
              <a:t>20140524</a:t>
            </a:r>
            <a:endParaRPr sz="3800" dirty="0">
              <a:latin typeface="Palatino Linotype"/>
              <a:cs typeface="Palatino Linotype"/>
            </a:endParaRPr>
          </a:p>
        </p:txBody>
      </p:sp>
      <p:sp>
        <p:nvSpPr>
          <p:cNvPr id="7" name="投影片編號版面配置區 6"/>
          <p:cNvSpPr>
            <a:spLocks noGrp="1"/>
          </p:cNvSpPr>
          <p:nvPr>
            <p:ph type="sldNum" sz="quarter" idx="7"/>
          </p:nvPr>
        </p:nvSpPr>
        <p:spPr/>
        <p:txBody>
          <a:bodyPr/>
          <a:lstStyle/>
          <a:p>
            <a:fld id="{B6F15528-21DE-4FAA-801E-634DDDAF4B2B}" type="slidenum">
              <a:rPr lang="en-US" altLang="zh-TW" smtClean="0"/>
              <a:t>48</a:t>
            </a:fld>
            <a:endParaRPr lang="zh-TW"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7"/>
          </p:nvPr>
        </p:nvSpPr>
        <p:spPr/>
        <p:txBody>
          <a:bodyPr/>
          <a:lstStyle/>
          <a:p>
            <a:fld id="{B6F15528-21DE-4FAA-801E-634DDDAF4B2B}" type="slidenum">
              <a:rPr lang="en-US" altLang="zh-TW" smtClean="0"/>
              <a:t>49</a:t>
            </a:fld>
            <a:endParaRPr lang="zh-TW" altLang="en-US"/>
          </a:p>
        </p:txBody>
      </p:sp>
      <p:pic>
        <p:nvPicPr>
          <p:cNvPr id="1034" name="Picture 10" descr="\\ds1618\J-data\0.建築師事務所資料夾\0.5公會及校友會\01.福建金馬公會\06.第十屆\1121013招牌廣告及樹立廣告安全\112年金門違章講習資料\違章宣導照片_頁面_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7570732" y="3975493"/>
            <a:ext cx="4059349" cy="5738815"/>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ds1618\J-data\0.建築師事務所資料夾\0.5公會及校友會\01.福建金馬公會\06.第十屆\1121013招牌廣告及樹立廣告安全\112年金門違章講習資料\違章宣導照片_頁面_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7570734" y="-526844"/>
            <a:ext cx="4059348" cy="573881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ds1618\J-data\0.建築師事務所資料夾\0.5公會及校友會\01.福建金馬公會\06.第十屆\1121013招牌廣告及樹立廣告安全\112年金門違章講習資料\違章宣導照片_頁面_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1372750" y="-376415"/>
            <a:ext cx="3934703" cy="55626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ds1618\J-data\0.建築師事務所資料夾\0.5公會及校友會\01.福建金馬公會\06.第十屆\1121013招牌廣告及樹立廣告安全\112年金門違章講習資料\違章宣導照片_頁面_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70093" y="4014820"/>
            <a:ext cx="3921866" cy="5544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060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2418715" cy="1070663"/>
          </a:xfrm>
          <a:prstGeom prst="rect">
            <a:avLst/>
          </a:prstGeom>
        </p:spPr>
        <p:txBody>
          <a:bodyPr vert="horz" wrap="square" lIns="0" tIns="12699" rIns="0" bIns="0" rtlCol="0">
            <a:spAutoFit/>
          </a:bodyPr>
          <a:lstStyle/>
          <a:p>
            <a:pPr marL="12699">
              <a:spcBef>
                <a:spcPts val="100"/>
              </a:spcBef>
            </a:pPr>
            <a:r>
              <a:rPr sz="6400" spc="-129" dirty="0">
                <a:solidFill>
                  <a:srgbClr val="BB484A"/>
                </a:solidFill>
              </a:rPr>
              <a:t>建築法</a:t>
            </a:r>
            <a:endParaRPr sz="6400" dirty="0"/>
          </a:p>
        </p:txBody>
      </p:sp>
      <p:sp>
        <p:nvSpPr>
          <p:cNvPr id="3" name="object 3"/>
          <p:cNvSpPr txBox="1"/>
          <p:nvPr/>
        </p:nvSpPr>
        <p:spPr>
          <a:xfrm>
            <a:off x="393700" y="3158059"/>
            <a:ext cx="289560" cy="416779"/>
          </a:xfrm>
          <a:prstGeom prst="rect">
            <a:avLst/>
          </a:prstGeom>
        </p:spPr>
        <p:txBody>
          <a:bodyPr vert="horz" wrap="square" lIns="0" tIns="16505" rIns="0" bIns="0" rtlCol="0">
            <a:spAutoFit/>
          </a:bodyPr>
          <a:lstStyle/>
          <a:p>
            <a:pPr marL="12699">
              <a:spcBef>
                <a:spcPts val="129"/>
              </a:spcBef>
            </a:pPr>
            <a:r>
              <a:rPr sz="2600" spc="26" dirty="0">
                <a:solidFill>
                  <a:srgbClr val="5C86B9"/>
                </a:solidFill>
                <a:latin typeface="Arial Unicode MS"/>
                <a:cs typeface="Arial Unicode MS"/>
              </a:rPr>
              <a:t>✤</a:t>
            </a:r>
            <a:endParaRPr sz="2600">
              <a:latin typeface="Arial Unicode MS"/>
              <a:cs typeface="Arial Unicode MS"/>
            </a:endParaRPr>
          </a:p>
        </p:txBody>
      </p:sp>
      <p:sp>
        <p:nvSpPr>
          <p:cNvPr id="4" name="object 4"/>
          <p:cNvSpPr txBox="1"/>
          <p:nvPr/>
        </p:nvSpPr>
        <p:spPr>
          <a:xfrm>
            <a:off x="393700" y="6104458"/>
            <a:ext cx="289560" cy="416779"/>
          </a:xfrm>
          <a:prstGeom prst="rect">
            <a:avLst/>
          </a:prstGeom>
        </p:spPr>
        <p:txBody>
          <a:bodyPr vert="horz" wrap="square" lIns="0" tIns="16505" rIns="0" bIns="0" rtlCol="0">
            <a:spAutoFit/>
          </a:bodyPr>
          <a:lstStyle/>
          <a:p>
            <a:pPr marL="12699">
              <a:spcBef>
                <a:spcPts val="129"/>
              </a:spcBef>
            </a:pPr>
            <a:r>
              <a:rPr sz="2600" spc="26" dirty="0">
                <a:solidFill>
                  <a:srgbClr val="5C86B9"/>
                </a:solidFill>
                <a:latin typeface="Arial Unicode MS"/>
                <a:cs typeface="Arial Unicode MS"/>
              </a:rPr>
              <a:t>✤</a:t>
            </a:r>
            <a:endParaRPr sz="2600" dirty="0">
              <a:latin typeface="Arial Unicode MS"/>
              <a:cs typeface="Arial Unicode MS"/>
            </a:endParaRPr>
          </a:p>
        </p:txBody>
      </p:sp>
      <p:sp>
        <p:nvSpPr>
          <p:cNvPr id="5" name="object 5"/>
          <p:cNvSpPr txBox="1"/>
          <p:nvPr/>
        </p:nvSpPr>
        <p:spPr>
          <a:xfrm>
            <a:off x="876301" y="2953054"/>
            <a:ext cx="11523979" cy="6254116"/>
          </a:xfrm>
          <a:prstGeom prst="rect">
            <a:avLst/>
          </a:prstGeom>
        </p:spPr>
        <p:txBody>
          <a:bodyPr vert="horz" wrap="square" lIns="0" tIns="113595" rIns="0" bIns="0" rtlCol="0">
            <a:spAutoFit/>
          </a:bodyPr>
          <a:lstStyle/>
          <a:p>
            <a:pPr marL="38075">
              <a:spcBef>
                <a:spcPts val="895"/>
              </a:spcBef>
            </a:pPr>
            <a:r>
              <a:rPr sz="3700" spc="10" dirty="0">
                <a:latin typeface="Microsoft YaHei"/>
                <a:cs typeface="Microsoft YaHei"/>
              </a:rPr>
              <a:t>第</a:t>
            </a:r>
            <a:r>
              <a:rPr sz="3700" spc="6" dirty="0">
                <a:latin typeface="Palatino Linotype"/>
                <a:cs typeface="Palatino Linotype"/>
              </a:rPr>
              <a:t>25</a:t>
            </a:r>
            <a:r>
              <a:rPr sz="3700" spc="10" dirty="0">
                <a:latin typeface="Microsoft YaHei"/>
                <a:cs typeface="Microsoft YaHei"/>
              </a:rPr>
              <a:t>條規定：</a:t>
            </a:r>
            <a:endParaRPr sz="3700" dirty="0">
              <a:latin typeface="Microsoft YaHei"/>
              <a:cs typeface="Microsoft YaHei"/>
            </a:endParaRPr>
          </a:p>
          <a:p>
            <a:pPr marL="12699" marR="36174">
              <a:lnSpc>
                <a:spcPct val="117800"/>
              </a:lnSpc>
            </a:pPr>
            <a:r>
              <a:rPr sz="3700" spc="10" dirty="0">
                <a:latin typeface="Microsoft YaHei"/>
                <a:cs typeface="Microsoft YaHei"/>
              </a:rPr>
              <a:t>「</a:t>
            </a:r>
            <a:r>
              <a:rPr sz="3700" b="1" spc="10" dirty="0">
                <a:solidFill>
                  <a:srgbClr val="BB484A"/>
                </a:solidFill>
                <a:latin typeface="Microsoft YaHei"/>
                <a:cs typeface="Microsoft YaHei"/>
              </a:rPr>
              <a:t>建築物</a:t>
            </a:r>
            <a:r>
              <a:rPr sz="3700" spc="10" dirty="0">
                <a:latin typeface="Microsoft YaHei"/>
                <a:cs typeface="Microsoft YaHei"/>
              </a:rPr>
              <a:t>非經申請直轄市、縣（市）（局）主管建築機 關之審查許可並發給執照，不得</a:t>
            </a:r>
            <a:r>
              <a:rPr sz="3700" b="1" spc="10" dirty="0">
                <a:solidFill>
                  <a:srgbClr val="BB484A"/>
                </a:solidFill>
                <a:latin typeface="Microsoft YaHei"/>
                <a:cs typeface="Microsoft YaHei"/>
              </a:rPr>
              <a:t>擅⾃建造</a:t>
            </a:r>
            <a:r>
              <a:rPr sz="3700" spc="10" dirty="0">
                <a:latin typeface="Microsoft YaHei"/>
                <a:cs typeface="Microsoft YaHei"/>
              </a:rPr>
              <a:t>或使⽤或拆 </a:t>
            </a:r>
            <a:r>
              <a:rPr sz="3700" spc="16" dirty="0">
                <a:latin typeface="Microsoft YaHei"/>
                <a:cs typeface="Microsoft YaHei"/>
              </a:rPr>
              <a:t> </a:t>
            </a:r>
            <a:r>
              <a:rPr sz="3700" spc="10" dirty="0">
                <a:latin typeface="Microsoft YaHei"/>
                <a:cs typeface="Microsoft YaHei"/>
              </a:rPr>
              <a:t>除。</a:t>
            </a:r>
            <a:r>
              <a:rPr sz="3700" spc="-175" dirty="0">
                <a:latin typeface="Microsoft YaHei"/>
                <a:cs typeface="Microsoft YaHei"/>
              </a:rPr>
              <a:t> </a:t>
            </a:r>
            <a:r>
              <a:rPr sz="3700" spc="10" dirty="0">
                <a:latin typeface="Microsoft YaHei"/>
                <a:cs typeface="Microsoft YaHei"/>
              </a:rPr>
              <a:t>」</a:t>
            </a:r>
            <a:endParaRPr sz="3700" dirty="0">
              <a:latin typeface="Microsoft YaHei"/>
              <a:cs typeface="Microsoft YaHei"/>
            </a:endParaRPr>
          </a:p>
          <a:p>
            <a:pPr marL="38075">
              <a:spcBef>
                <a:spcPts val="2800"/>
              </a:spcBef>
            </a:pPr>
            <a:r>
              <a:rPr sz="3700" spc="10" dirty="0">
                <a:latin typeface="Microsoft YaHei"/>
                <a:cs typeface="Microsoft YaHei"/>
              </a:rPr>
              <a:t>何謂建築物</a:t>
            </a:r>
            <a:r>
              <a:rPr sz="3700" spc="6" dirty="0">
                <a:latin typeface="Palatino Linotype"/>
                <a:cs typeface="Palatino Linotype"/>
              </a:rPr>
              <a:t>?</a:t>
            </a:r>
            <a:endParaRPr sz="3700" dirty="0">
              <a:latin typeface="Palatino Linotype"/>
              <a:cs typeface="Palatino Linotype"/>
            </a:endParaRPr>
          </a:p>
          <a:p>
            <a:pPr marL="38075" marR="5080">
              <a:lnSpc>
                <a:spcPct val="115599"/>
              </a:lnSpc>
              <a:spcBef>
                <a:spcPts val="139"/>
              </a:spcBef>
            </a:pPr>
            <a:r>
              <a:rPr sz="2400" spc="26" dirty="0">
                <a:latin typeface="Microsoft YaHei"/>
                <a:cs typeface="Microsoft YaHei"/>
              </a:rPr>
              <a:t>第</a:t>
            </a:r>
            <a:r>
              <a:rPr sz="2400" spc="10" dirty="0">
                <a:latin typeface="Palatino Linotype"/>
                <a:cs typeface="Palatino Linotype"/>
              </a:rPr>
              <a:t>4</a:t>
            </a:r>
            <a:r>
              <a:rPr sz="2400" spc="20" dirty="0">
                <a:latin typeface="Microsoft YaHei"/>
                <a:cs typeface="Microsoft YaHei"/>
              </a:rPr>
              <a:t>條規定：「本法所稱建築物，為定著於⼟地上或地⾯下具有頂蓋、樑柱或牆壁， </a:t>
            </a:r>
            <a:r>
              <a:rPr sz="2400" spc="26" dirty="0">
                <a:latin typeface="Microsoft YaHei"/>
                <a:cs typeface="Microsoft YaHei"/>
              </a:rPr>
              <a:t>供個⼈或公眾使⽤之構造物或雜項⼯作物。」</a:t>
            </a:r>
            <a:endParaRPr sz="2400" dirty="0">
              <a:latin typeface="Microsoft YaHei"/>
              <a:cs typeface="Microsoft YaHei"/>
            </a:endParaRPr>
          </a:p>
          <a:p>
            <a:pPr marL="38075" marR="5080" algn="just">
              <a:lnSpc>
                <a:spcPct val="115599"/>
              </a:lnSpc>
              <a:spcBef>
                <a:spcPts val="6"/>
              </a:spcBef>
            </a:pPr>
            <a:r>
              <a:rPr sz="2400" spc="26" dirty="0">
                <a:latin typeface="Microsoft YaHei"/>
                <a:cs typeface="Microsoft YaHei"/>
              </a:rPr>
              <a:t>第</a:t>
            </a:r>
            <a:r>
              <a:rPr sz="2400" spc="10" dirty="0">
                <a:latin typeface="Palatino Linotype"/>
                <a:cs typeface="Palatino Linotype"/>
              </a:rPr>
              <a:t>7</a:t>
            </a:r>
            <a:r>
              <a:rPr sz="2400" spc="20" dirty="0">
                <a:latin typeface="Microsoft YaHei"/>
                <a:cs typeface="Microsoft YaHei"/>
              </a:rPr>
              <a:t>條規定：「本法所稱雜項⼯作物，為營業爐灶、⽔塔、瞭望臺、招牌廣告、樹⽴ </a:t>
            </a:r>
            <a:r>
              <a:rPr sz="2400" spc="26" dirty="0">
                <a:latin typeface="Microsoft YaHei"/>
                <a:cs typeface="Microsoft YaHei"/>
              </a:rPr>
              <a:t>廣告</a:t>
            </a:r>
            <a:r>
              <a:rPr sz="2400" spc="-159" dirty="0">
                <a:latin typeface="Microsoft YaHei"/>
                <a:cs typeface="Microsoft YaHei"/>
              </a:rPr>
              <a:t> </a:t>
            </a:r>
            <a:r>
              <a:rPr sz="2400" spc="26" dirty="0">
                <a:latin typeface="Microsoft YaHei"/>
                <a:cs typeface="Microsoft YaHei"/>
              </a:rPr>
              <a:t>、散裝倉、廣播塔、煙囪、圍牆、機械遊樂設施、游泳池、地下儲藏庫、</a:t>
            </a:r>
            <a:r>
              <a:rPr sz="2400" spc="-159" dirty="0">
                <a:latin typeface="Microsoft YaHei"/>
                <a:cs typeface="Microsoft YaHei"/>
              </a:rPr>
              <a:t> </a:t>
            </a:r>
            <a:r>
              <a:rPr sz="2400" spc="26" dirty="0">
                <a:latin typeface="Microsoft YaHei"/>
                <a:cs typeface="Microsoft YaHei"/>
              </a:rPr>
              <a:t>建築 所需駁崁、挖填⼟⽯⽅等⼯程及建築物興建完成後增設之中央系統空</a:t>
            </a:r>
            <a:r>
              <a:rPr sz="2400" spc="-159" dirty="0">
                <a:latin typeface="Microsoft YaHei"/>
                <a:cs typeface="Microsoft YaHei"/>
              </a:rPr>
              <a:t> </a:t>
            </a:r>
            <a:r>
              <a:rPr sz="2400" spc="26" dirty="0">
                <a:latin typeface="Microsoft YaHei"/>
                <a:cs typeface="Microsoft YaHei"/>
              </a:rPr>
              <a:t>氣調節設備、 昇降設備、機械停⾞設備、防空避難設備、污物處理設施等。」</a:t>
            </a:r>
            <a:endParaRPr sz="2400" dirty="0">
              <a:latin typeface="Microsoft YaHei"/>
              <a:cs typeface="Microsoft YaHei"/>
            </a:endParaRPr>
          </a:p>
        </p:txBody>
      </p:sp>
      <p:sp>
        <p:nvSpPr>
          <p:cNvPr id="6" name="object 6"/>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dirty="0">
              <a:latin typeface="Microsoft YaHei"/>
              <a:cs typeface="Microsoft YaHei"/>
            </a:endParaRPr>
          </a:p>
        </p:txBody>
      </p:sp>
      <p:sp>
        <p:nvSpPr>
          <p:cNvPr id="7" name="投影片編號版面配置區 6"/>
          <p:cNvSpPr>
            <a:spLocks noGrp="1"/>
          </p:cNvSpPr>
          <p:nvPr>
            <p:ph type="sldNum" sz="quarter" idx="7"/>
          </p:nvPr>
        </p:nvSpPr>
        <p:spPr/>
        <p:txBody>
          <a:bodyPr/>
          <a:lstStyle/>
          <a:p>
            <a:fld id="{B6F15528-21DE-4FAA-801E-634DDDAF4B2B}" type="slidenum">
              <a:rPr lang="en-US" altLang="zh-TW" smtClean="0"/>
              <a:t>5</a:t>
            </a:fld>
            <a:endParaRPr lang="zh-TW"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3004800" cy="9753600"/>
          </a:xfrm>
          <a:prstGeom prst="rect">
            <a:avLst/>
          </a:prstGeom>
        </p:spPr>
      </p:pic>
      <p:grpSp>
        <p:nvGrpSpPr>
          <p:cNvPr id="3" name="object 3"/>
          <p:cNvGrpSpPr/>
          <p:nvPr/>
        </p:nvGrpSpPr>
        <p:grpSpPr>
          <a:xfrm>
            <a:off x="406400" y="5264167"/>
            <a:ext cx="5689600" cy="64135"/>
            <a:chOff x="406400" y="5264150"/>
            <a:chExt cx="5689600" cy="64135"/>
          </a:xfrm>
        </p:grpSpPr>
        <p:sp>
          <p:nvSpPr>
            <p:cNvPr id="4" name="object 4"/>
            <p:cNvSpPr/>
            <p:nvPr/>
          </p:nvSpPr>
          <p:spPr>
            <a:xfrm>
              <a:off x="406400" y="52705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sp>
          <p:nvSpPr>
            <p:cNvPr id="5" name="object 5"/>
            <p:cNvSpPr/>
            <p:nvPr/>
          </p:nvSpPr>
          <p:spPr>
            <a:xfrm>
              <a:off x="406400" y="5321300"/>
              <a:ext cx="5689600" cy="635"/>
            </a:xfrm>
            <a:custGeom>
              <a:avLst/>
              <a:gdLst/>
              <a:ahLst/>
              <a:cxnLst/>
              <a:rect l="l" t="t" r="r" b="b"/>
              <a:pathLst>
                <a:path w="5689600" h="635">
                  <a:moveTo>
                    <a:pt x="0" y="0"/>
                  </a:moveTo>
                  <a:lnTo>
                    <a:pt x="5689600" y="127"/>
                  </a:lnTo>
                </a:path>
              </a:pathLst>
            </a:custGeom>
            <a:ln w="12700">
              <a:solidFill>
                <a:srgbClr val="7996B9"/>
              </a:solidFill>
            </a:ln>
          </p:spPr>
          <p:txBody>
            <a:bodyPr wrap="square" lIns="0" tIns="0" rIns="0" bIns="0" rtlCol="0"/>
            <a:lstStyle/>
            <a:p>
              <a:endParaRPr/>
            </a:p>
          </p:txBody>
        </p:sp>
      </p:grpSp>
      <p:sp>
        <p:nvSpPr>
          <p:cNvPr id="7" name="object 7"/>
          <p:cNvSpPr txBox="1">
            <a:spLocks noGrp="1"/>
          </p:cNvSpPr>
          <p:nvPr>
            <p:ph type="title"/>
          </p:nvPr>
        </p:nvSpPr>
        <p:spPr>
          <a:xfrm>
            <a:off x="148773" y="3517395"/>
            <a:ext cx="6324599" cy="835742"/>
          </a:xfrm>
          <a:prstGeom prst="rect">
            <a:avLst/>
          </a:prstGeom>
        </p:spPr>
        <p:txBody>
          <a:bodyPr vert="horz" wrap="square" lIns="0" tIns="12065" rIns="0" bIns="0" rtlCol="0">
            <a:spAutoFit/>
          </a:bodyPr>
          <a:lstStyle/>
          <a:p>
            <a:pPr marL="12699" marR="6350">
              <a:lnSpc>
                <a:spcPct val="116100"/>
              </a:lnSpc>
              <a:spcBef>
                <a:spcPts val="95"/>
              </a:spcBef>
            </a:pPr>
            <a:r>
              <a:rPr lang="zh-TW" altLang="en-US" sz="5000" spc="-114" dirty="0">
                <a:solidFill>
                  <a:srgbClr val="BB484A"/>
                </a:solidFill>
                <a:latin typeface="Microsoft JhengHei UI" pitchFamily="34" charset="-120"/>
                <a:ea typeface="Microsoft JhengHei UI" pitchFamily="34" charset="-120"/>
              </a:rPr>
              <a:t>二、無障礙生活環境</a:t>
            </a:r>
            <a:endParaRPr sz="5000" dirty="0">
              <a:latin typeface="Microsoft JhengHei UI" pitchFamily="34" charset="-120"/>
              <a:ea typeface="Microsoft JhengHei UI" pitchFamily="34" charset="-120"/>
            </a:endParaRPr>
          </a:p>
        </p:txBody>
      </p:sp>
      <p:sp>
        <p:nvSpPr>
          <p:cNvPr id="8" name="object 8"/>
          <p:cNvSpPr txBox="1"/>
          <p:nvPr/>
        </p:nvSpPr>
        <p:spPr>
          <a:xfrm>
            <a:off x="393718" y="5572777"/>
            <a:ext cx="155575" cy="302895"/>
          </a:xfrm>
          <a:prstGeom prst="rect">
            <a:avLst/>
          </a:prstGeom>
        </p:spPr>
        <p:txBody>
          <a:bodyPr vert="horz" wrap="square" lIns="0" tIns="15239" rIns="0" bIns="0" rtlCol="0">
            <a:spAutoFit/>
          </a:bodyPr>
          <a:lstStyle/>
          <a:p>
            <a:pPr marL="12699">
              <a:spcBef>
                <a:spcPts val="119"/>
              </a:spcBef>
            </a:pPr>
            <a:r>
              <a:rPr spc="-119" dirty="0">
                <a:solidFill>
                  <a:srgbClr val="5C86B9"/>
                </a:solidFill>
                <a:latin typeface="Lucida Sans"/>
                <a:cs typeface="Lucida Sans"/>
              </a:rPr>
              <a:t>•</a:t>
            </a:r>
            <a:endParaRPr>
              <a:latin typeface="Lucida Sans"/>
              <a:cs typeface="Lucida Sans"/>
            </a:endParaRPr>
          </a:p>
        </p:txBody>
      </p:sp>
      <p:sp>
        <p:nvSpPr>
          <p:cNvPr id="9" name="object 9"/>
          <p:cNvSpPr txBox="1"/>
          <p:nvPr/>
        </p:nvSpPr>
        <p:spPr>
          <a:xfrm>
            <a:off x="727242" y="5461002"/>
            <a:ext cx="4953000" cy="425756"/>
          </a:xfrm>
          <a:prstGeom prst="rect">
            <a:avLst/>
          </a:prstGeom>
          <a:solidFill>
            <a:srgbClr val="314864"/>
          </a:solidFill>
        </p:spPr>
        <p:txBody>
          <a:bodyPr vert="horz" wrap="square" lIns="0" tIns="25383" rIns="0" bIns="0" rtlCol="0">
            <a:spAutoFit/>
          </a:bodyPr>
          <a:lstStyle/>
          <a:p>
            <a:pPr>
              <a:spcBef>
                <a:spcPts val="201"/>
              </a:spcBef>
            </a:pPr>
            <a:r>
              <a:rPr lang="zh-TW" altLang="en-US" sz="2600" b="1" dirty="0">
                <a:solidFill>
                  <a:srgbClr val="F2F0E9"/>
                </a:solidFill>
                <a:latin typeface="Microsoft YaHei"/>
                <a:cs typeface="Microsoft YaHei"/>
              </a:rPr>
              <a:t>法令簡介</a:t>
            </a:r>
            <a:endParaRPr sz="2600" dirty="0">
              <a:latin typeface="Microsoft YaHei"/>
              <a:cs typeface="Microsoft YaHei"/>
            </a:endParaRPr>
          </a:p>
        </p:txBody>
      </p:sp>
      <p:sp>
        <p:nvSpPr>
          <p:cNvPr id="10" name="object 10"/>
          <p:cNvSpPr txBox="1"/>
          <p:nvPr/>
        </p:nvSpPr>
        <p:spPr>
          <a:xfrm>
            <a:off x="758008" y="6181019"/>
            <a:ext cx="4635500" cy="443710"/>
          </a:xfrm>
          <a:prstGeom prst="rect">
            <a:avLst/>
          </a:prstGeom>
        </p:spPr>
        <p:txBody>
          <a:bodyPr vert="horz" wrap="square" lIns="0" tIns="12699" rIns="0" bIns="0" rtlCol="0">
            <a:spAutoFit/>
          </a:bodyPr>
          <a:lstStyle/>
          <a:p>
            <a:pPr lvl="0" defTabSz="1200424">
              <a:defRPr/>
            </a:pPr>
            <a:r>
              <a:rPr kumimoji="1" lang="zh-TW" altLang="en-US" sz="2800" kern="0" dirty="0">
                <a:solidFill>
                  <a:schemeClr val="accent1">
                    <a:lumMod val="75000"/>
                  </a:schemeClr>
                </a:solidFill>
                <a:latin typeface="標楷體" pitchFamily="65" charset="-120"/>
                <a:ea typeface="標楷體" pitchFamily="65" charset="-120"/>
              </a:rPr>
              <a:t>無障礙生活環境改善案例</a:t>
            </a:r>
            <a:endParaRPr lang="zh-TW" altLang="en-US" sz="2800" kern="0" dirty="0">
              <a:solidFill>
                <a:schemeClr val="accent1">
                  <a:lumMod val="75000"/>
                </a:schemeClr>
              </a:solidFill>
            </a:endParaRPr>
          </a:p>
        </p:txBody>
      </p:sp>
      <p:sp>
        <p:nvSpPr>
          <p:cNvPr id="11" name="投影片編號版面配置區 10"/>
          <p:cNvSpPr>
            <a:spLocks noGrp="1"/>
          </p:cNvSpPr>
          <p:nvPr>
            <p:ph type="sldNum" sz="quarter" idx="7"/>
          </p:nvPr>
        </p:nvSpPr>
        <p:spPr/>
        <p:txBody>
          <a:bodyPr/>
          <a:lstStyle/>
          <a:p>
            <a:fld id="{B6F15528-21DE-4FAA-801E-634DDDAF4B2B}" type="slidenum">
              <a:rPr lang="en-US" altLang="zh-TW" smtClean="0"/>
              <a:t>50</a:t>
            </a:fld>
            <a:endParaRPr lang="zh-TW"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253"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室外通路</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3" name="矩形 2"/>
          <p:cNvSpPr/>
          <p:nvPr/>
        </p:nvSpPr>
        <p:spPr>
          <a:xfrm>
            <a:off x="644682" y="1739157"/>
            <a:ext cx="11843261" cy="819583"/>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通路淨寬：≧</a:t>
            </a:r>
            <a:r>
              <a:rPr lang="en-US" altLang="zh-TW" sz="2363" dirty="0">
                <a:solidFill>
                  <a:prstClr val="black"/>
                </a:solidFill>
                <a:latin typeface="Calibri" panose="020F0502020204030204"/>
                <a:ea typeface="新細明體" panose="02020500000000000000" pitchFamily="18" charset="-120"/>
              </a:rPr>
              <a:t>90cm</a:t>
            </a:r>
            <a:r>
              <a:rPr lang="zh-TW" altLang="en-US" sz="2363" dirty="0">
                <a:solidFill>
                  <a:prstClr val="black"/>
                </a:solidFill>
                <a:latin typeface="Calibri" panose="020F0502020204030204"/>
                <a:ea typeface="新細明體" panose="02020500000000000000" pitchFamily="18" charset="-120"/>
              </a:rPr>
              <a:t>。通路轉彎角度≧</a:t>
            </a:r>
            <a:r>
              <a:rPr lang="en-US" altLang="zh-TW" sz="2363" dirty="0">
                <a:solidFill>
                  <a:prstClr val="black"/>
                </a:solidFill>
                <a:latin typeface="Calibri" panose="020F0502020204030204"/>
                <a:ea typeface="新細明體" panose="02020500000000000000" pitchFamily="18" charset="-120"/>
              </a:rPr>
              <a:t>90°</a:t>
            </a:r>
            <a:r>
              <a:rPr lang="zh-TW" altLang="en-US" sz="2363" dirty="0">
                <a:solidFill>
                  <a:prstClr val="black"/>
                </a:solidFill>
                <a:latin typeface="Calibri" panose="020F0502020204030204"/>
                <a:ea typeface="新細明體" panose="02020500000000000000" pitchFamily="18" charset="-120"/>
              </a:rPr>
              <a:t>時，一側淨寬應≧</a:t>
            </a:r>
            <a:r>
              <a:rPr lang="en-US" altLang="zh-TW" sz="2363" dirty="0">
                <a:solidFill>
                  <a:prstClr val="black"/>
                </a:solidFill>
                <a:latin typeface="Calibri" panose="020F0502020204030204"/>
                <a:ea typeface="新細明體" panose="02020500000000000000" pitchFamily="18" charset="-120"/>
              </a:rPr>
              <a:t>120cm</a:t>
            </a:r>
            <a:r>
              <a:rPr lang="zh-TW" altLang="en-US" sz="2363" dirty="0">
                <a:solidFill>
                  <a:prstClr val="black"/>
                </a:solidFill>
                <a:latin typeface="Calibri" panose="020F0502020204030204"/>
                <a:ea typeface="新細明體" panose="02020500000000000000" pitchFamily="18" charset="-120"/>
              </a:rPr>
              <a:t>或轉角處各有</a:t>
            </a:r>
            <a:r>
              <a:rPr lang="en-US" altLang="zh-TW" sz="2363" dirty="0">
                <a:solidFill>
                  <a:prstClr val="black"/>
                </a:solidFill>
                <a:latin typeface="Calibri" panose="020F0502020204030204"/>
                <a:ea typeface="新細明體" panose="02020500000000000000" pitchFamily="18" charset="-120"/>
              </a:rPr>
              <a:t>30cm</a:t>
            </a:r>
            <a:r>
              <a:rPr lang="zh-TW" altLang="en-US" sz="2363" dirty="0">
                <a:solidFill>
                  <a:prstClr val="black"/>
                </a:solidFill>
                <a:latin typeface="Calibri" panose="020F0502020204030204"/>
                <a:ea typeface="新細明體" panose="02020500000000000000" pitchFamily="18" charset="-120"/>
              </a:rPr>
              <a:t>以上之切角。</a:t>
            </a: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3830" y="2587674"/>
            <a:ext cx="7424965" cy="5568723"/>
          </a:xfrm>
          <a:prstGeom prst="rect">
            <a:avLst/>
          </a:prstGeom>
        </p:spPr>
      </p:pic>
    </p:spTree>
    <p:extLst>
      <p:ext uri="{BB962C8B-B14F-4D97-AF65-F5344CB8AC3E}">
        <p14:creationId xmlns:p14="http://schemas.microsoft.com/office/powerpoint/2010/main" val="5130322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室外通路</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45595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通路地面：應順平、防滑。</a:t>
            </a: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815298" y="2557372"/>
            <a:ext cx="5182535" cy="3886902"/>
          </a:xfrm>
          <a:prstGeom prst="rect">
            <a:avLst/>
          </a:prstGeom>
        </p:spPr>
      </p:pic>
      <p:pic>
        <p:nvPicPr>
          <p:cNvPr id="9" name="圖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0392" y="2557372"/>
            <a:ext cx="5182536" cy="3886902"/>
          </a:xfrm>
          <a:prstGeom prst="rect">
            <a:avLst/>
          </a:prstGeom>
        </p:spPr>
      </p:pic>
    </p:spTree>
    <p:extLst>
      <p:ext uri="{BB962C8B-B14F-4D97-AF65-F5344CB8AC3E}">
        <p14:creationId xmlns:p14="http://schemas.microsoft.com/office/powerpoint/2010/main" val="20080914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室外通路</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546834"/>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水溝格柵或其他開口：通路</a:t>
            </a:r>
            <a:r>
              <a:rPr lang="en-US" altLang="zh-TW" sz="2363" dirty="0">
                <a:solidFill>
                  <a:prstClr val="black"/>
                </a:solidFill>
                <a:latin typeface="Calibri" panose="020F0502020204030204"/>
                <a:ea typeface="新細明體" panose="02020500000000000000" pitchFamily="18" charset="-120"/>
              </a:rPr>
              <a:t>130</a:t>
            </a:r>
            <a:r>
              <a:rPr lang="zh-TW" altLang="en-US" sz="2363" dirty="0">
                <a:solidFill>
                  <a:prstClr val="black"/>
                </a:solidFill>
                <a:latin typeface="Calibri" panose="020F0502020204030204"/>
                <a:ea typeface="新細明體" panose="02020500000000000000" pitchFamily="18" charset="-120"/>
              </a:rPr>
              <a:t>公分範圍內應盡量不設置水溝格柵或其他開口，如需設置，其水溝格柵或其他開口在主要行進之方向，開口寬度不得大於</a:t>
            </a:r>
            <a:r>
              <a:rPr lang="en-US" altLang="zh-TW" sz="2363" dirty="0">
                <a:solidFill>
                  <a:prstClr val="black"/>
                </a:solidFill>
                <a:latin typeface="Calibri" panose="020F0502020204030204"/>
                <a:ea typeface="新細明體" panose="02020500000000000000" pitchFamily="18" charset="-120"/>
              </a:rPr>
              <a:t>1.3cm</a:t>
            </a:r>
            <a:r>
              <a:rPr lang="zh-TW" altLang="en-US" sz="2363" dirty="0">
                <a:solidFill>
                  <a:prstClr val="black"/>
                </a:solidFill>
                <a:latin typeface="Calibri" panose="020F0502020204030204"/>
                <a:ea typeface="新細明體" panose="02020500000000000000" pitchFamily="18" charset="-120"/>
              </a:rPr>
              <a:t>。</a:t>
            </a:r>
            <a:endParaRPr lang="en-US" altLang="zh-TW"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（規範</a:t>
            </a:r>
            <a:r>
              <a:rPr lang="en-US" altLang="zh-TW" sz="2363" dirty="0">
                <a:solidFill>
                  <a:prstClr val="black"/>
                </a:solidFill>
                <a:latin typeface="Calibri" panose="020F0502020204030204"/>
                <a:ea typeface="新細明體" panose="02020500000000000000" pitchFamily="18" charset="-120"/>
              </a:rPr>
              <a:t>203.2.5</a:t>
            </a:r>
            <a:r>
              <a:rPr lang="zh-TW" altLang="en-US" sz="2363" dirty="0">
                <a:solidFill>
                  <a:prstClr val="black"/>
                </a:solidFill>
                <a:latin typeface="Calibri" panose="020F0502020204030204"/>
                <a:ea typeface="新細明體" panose="02020500000000000000" pitchFamily="18" charset="-120"/>
              </a:rPr>
              <a:t>）</a:t>
            </a:r>
          </a:p>
          <a:p>
            <a:pPr defTabSz="1200424"/>
            <a:r>
              <a:rPr lang="zh-TW" altLang="en-US" sz="2363" dirty="0">
                <a:solidFill>
                  <a:prstClr val="black"/>
                </a:solidFill>
                <a:latin typeface="Calibri" panose="020F0502020204030204"/>
                <a:ea typeface="新細明體" panose="02020500000000000000" pitchFamily="18" charset="-120"/>
              </a:rPr>
              <a:t>□室外通路未設置水溝格柵或其他開口。</a:t>
            </a:r>
          </a:p>
        </p:txBody>
      </p:sp>
      <p:sp>
        <p:nvSpPr>
          <p:cNvPr id="6" name="矩形 5"/>
          <p:cNvSpPr/>
          <p:nvPr/>
        </p:nvSpPr>
        <p:spPr>
          <a:xfrm>
            <a:off x="644682" y="3314974"/>
            <a:ext cx="11843261" cy="45595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□建築線外通路上之水溝格柵開口大於</a:t>
            </a:r>
            <a:r>
              <a:rPr lang="en-US" altLang="zh-TW" sz="2363" dirty="0">
                <a:solidFill>
                  <a:prstClr val="black"/>
                </a:solidFill>
                <a:latin typeface="Calibri" panose="020F0502020204030204"/>
                <a:ea typeface="新細明體" panose="02020500000000000000" pitchFamily="18" charset="-120"/>
              </a:rPr>
              <a:t>1.3</a:t>
            </a:r>
            <a:r>
              <a:rPr lang="zh-TW" altLang="en-US" sz="2363" dirty="0">
                <a:solidFill>
                  <a:prstClr val="black"/>
                </a:solidFill>
                <a:latin typeface="Calibri" panose="020F0502020204030204"/>
                <a:ea typeface="新細明體" panose="02020500000000000000" pitchFamily="18" charset="-120"/>
              </a:rPr>
              <a:t>公分。</a:t>
            </a:r>
          </a:p>
        </p:txBody>
      </p:sp>
      <p:pic>
        <p:nvPicPr>
          <p:cNvPr id="7" name="圖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29013" y="5263729"/>
            <a:ext cx="4501662" cy="3376246"/>
          </a:xfrm>
          <a:prstGeom prst="rect">
            <a:avLst/>
          </a:prstGeom>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3988973" y="5263728"/>
            <a:ext cx="4501663" cy="3376247"/>
          </a:xfrm>
          <a:prstGeom prst="rect">
            <a:avLst/>
          </a:prstGeom>
        </p:spPr>
      </p:pic>
      <p:pic>
        <p:nvPicPr>
          <p:cNvPr id="2" name="圖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93047" y="4701020"/>
            <a:ext cx="4160597" cy="3121152"/>
          </a:xfrm>
          <a:prstGeom prst="rect">
            <a:avLst/>
          </a:prstGeom>
        </p:spPr>
      </p:pic>
    </p:spTree>
    <p:extLst>
      <p:ext uri="{BB962C8B-B14F-4D97-AF65-F5344CB8AC3E}">
        <p14:creationId xmlns:p14="http://schemas.microsoft.com/office/powerpoint/2010/main" val="25195705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室外通路</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819583"/>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突出物限制：由地面起算</a:t>
            </a:r>
            <a:r>
              <a:rPr lang="en-US" altLang="zh-TW" sz="2363" dirty="0">
                <a:solidFill>
                  <a:prstClr val="black"/>
                </a:solidFill>
                <a:latin typeface="Calibri" panose="020F0502020204030204"/>
                <a:ea typeface="新細明體" panose="02020500000000000000" pitchFamily="18" charset="-120"/>
              </a:rPr>
              <a:t>60~200cm</a:t>
            </a:r>
            <a:r>
              <a:rPr lang="zh-TW" altLang="en-US" sz="2363" dirty="0">
                <a:solidFill>
                  <a:prstClr val="black"/>
                </a:solidFill>
                <a:latin typeface="Calibri" panose="020F0502020204030204"/>
                <a:ea typeface="新細明體" panose="02020500000000000000" pitchFamily="18" charset="-120"/>
              </a:rPr>
              <a:t>範圍內之懸空突出物≦</a:t>
            </a:r>
            <a:r>
              <a:rPr lang="en-US" altLang="zh-TW" sz="2363" dirty="0">
                <a:solidFill>
                  <a:prstClr val="black"/>
                </a:solidFill>
                <a:latin typeface="Calibri" panose="020F0502020204030204"/>
                <a:ea typeface="新細明體" panose="02020500000000000000" pitchFamily="18" charset="-120"/>
              </a:rPr>
              <a:t>10cm</a:t>
            </a:r>
            <a:r>
              <a:rPr lang="zh-TW" altLang="en-US" sz="2363" dirty="0">
                <a:solidFill>
                  <a:prstClr val="black"/>
                </a:solidFill>
                <a:latin typeface="Calibri" panose="020F0502020204030204"/>
                <a:ea typeface="新細明體" panose="02020500000000000000" pitchFamily="18" charset="-120"/>
              </a:rPr>
              <a:t>。</a:t>
            </a:r>
          </a:p>
          <a:p>
            <a:pPr defTabSz="1200424"/>
            <a:r>
              <a:rPr lang="zh-TW" altLang="en-US" sz="2363" dirty="0">
                <a:solidFill>
                  <a:prstClr val="black"/>
                </a:solidFill>
                <a:latin typeface="Calibri" panose="020F0502020204030204"/>
                <a:ea typeface="新細明體" panose="02020500000000000000" pitchFamily="18" charset="-120"/>
              </a:rPr>
              <a:t>□懸空突出物超過</a:t>
            </a:r>
            <a:r>
              <a:rPr lang="en-US" altLang="zh-TW" sz="2363" dirty="0">
                <a:solidFill>
                  <a:prstClr val="black"/>
                </a:solidFill>
                <a:latin typeface="Calibri" panose="020F0502020204030204"/>
                <a:ea typeface="新細明體" panose="02020500000000000000" pitchFamily="18" charset="-120"/>
              </a:rPr>
              <a:t>10cm</a:t>
            </a:r>
            <a:r>
              <a:rPr lang="zh-TW" altLang="en-US" sz="2363" dirty="0">
                <a:solidFill>
                  <a:prstClr val="black"/>
                </a:solidFill>
                <a:latin typeface="Calibri" panose="020F0502020204030204"/>
                <a:ea typeface="新細明體" panose="02020500000000000000" pitchFamily="18" charset="-120"/>
              </a:rPr>
              <a:t>，已設置警示或其他防撞設施。 </a:t>
            </a: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58292" y="2931320"/>
            <a:ext cx="4093416" cy="5457888"/>
          </a:xfrm>
          <a:prstGeom prst="rect">
            <a:avLst/>
          </a:prstGeom>
        </p:spPr>
      </p:pic>
    </p:spTree>
    <p:extLst>
      <p:ext uri="{BB962C8B-B14F-4D97-AF65-F5344CB8AC3E}">
        <p14:creationId xmlns:p14="http://schemas.microsoft.com/office/powerpoint/2010/main" val="24278240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4224233"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避難層坡道及扶手</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546834"/>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端點平台：設置於坡道起點及終點，平台尺寸≧</a:t>
            </a:r>
            <a:r>
              <a:rPr lang="en-US" altLang="zh-TW" sz="2363" dirty="0">
                <a:solidFill>
                  <a:prstClr val="black"/>
                </a:solidFill>
                <a:latin typeface="Calibri" panose="020F0502020204030204"/>
                <a:ea typeface="新細明體" panose="02020500000000000000" pitchFamily="18" charset="-120"/>
              </a:rPr>
              <a:t>90cm*120cm</a:t>
            </a:r>
            <a:r>
              <a:rPr lang="zh-TW" altLang="en-US" sz="2363" dirty="0">
                <a:solidFill>
                  <a:prstClr val="black"/>
                </a:solidFill>
                <a:latin typeface="Calibri" panose="020F0502020204030204"/>
                <a:ea typeface="新細明體" panose="02020500000000000000" pitchFamily="18" charset="-120"/>
              </a:rPr>
              <a:t>。</a:t>
            </a:r>
            <a:endParaRPr lang="en-US" altLang="zh-TW" sz="2363" dirty="0">
              <a:solidFill>
                <a:prstClr val="black"/>
              </a:solidFill>
              <a:latin typeface="Calibri" panose="020F0502020204030204"/>
              <a:ea typeface="新細明體" panose="02020500000000000000" pitchFamily="18" charset="-120"/>
            </a:endParaRPr>
          </a:p>
          <a:p>
            <a:pPr defTabSz="1200424"/>
            <a:endParaRPr lang="zh-TW" altLang="en-US"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□於</a:t>
            </a:r>
            <a:r>
              <a:rPr lang="en-US" altLang="zh-TW" sz="2363" dirty="0">
                <a:solidFill>
                  <a:prstClr val="black"/>
                </a:solidFill>
                <a:latin typeface="Calibri" panose="020F0502020204030204"/>
                <a:ea typeface="新細明體" panose="02020500000000000000" pitchFamily="18" charset="-120"/>
              </a:rPr>
              <a:t>1</a:t>
            </a:r>
            <a:r>
              <a:rPr lang="zh-TW" altLang="en-US" sz="2363" dirty="0">
                <a:solidFill>
                  <a:prstClr val="black"/>
                </a:solidFill>
                <a:latin typeface="Calibri" panose="020F0502020204030204"/>
                <a:ea typeface="新細明體" panose="02020500000000000000" pitchFamily="18" charset="-120"/>
              </a:rPr>
              <a:t>樓坐輪椅者手可觸及、距地面高度</a:t>
            </a:r>
            <a:r>
              <a:rPr lang="en-US" altLang="zh-TW" sz="2363" dirty="0">
                <a:solidFill>
                  <a:prstClr val="black"/>
                </a:solidFill>
                <a:latin typeface="Calibri" panose="020F0502020204030204"/>
                <a:ea typeface="新細明體" panose="02020500000000000000" pitchFamily="18" charset="-120"/>
              </a:rPr>
              <a:t>80</a:t>
            </a:r>
            <a:r>
              <a:rPr lang="zh-TW" altLang="en-US" sz="2363" dirty="0">
                <a:solidFill>
                  <a:prstClr val="black"/>
                </a:solidFill>
                <a:latin typeface="Calibri" panose="020F0502020204030204"/>
                <a:ea typeface="新細明體" panose="02020500000000000000" pitchFamily="18" charset="-120"/>
              </a:rPr>
              <a:t>公分之出入口明顯處設置服務鈴，由專人協助之方式視為具備替代改善功能。</a:t>
            </a: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224491" y="4054532"/>
            <a:ext cx="4716029" cy="3537022"/>
          </a:xfrm>
          <a:prstGeom prst="rect">
            <a:avLst/>
          </a:prstGeom>
        </p:spPr>
      </p:pic>
      <p:sp>
        <p:nvSpPr>
          <p:cNvPr id="7" name="乘號 6"/>
          <p:cNvSpPr/>
          <p:nvPr/>
        </p:nvSpPr>
        <p:spPr>
          <a:xfrm>
            <a:off x="9015884" y="8283109"/>
            <a:ext cx="1018053" cy="85460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
        <p:nvSpPr>
          <p:cNvPr id="8" name="圓角矩形 7"/>
          <p:cNvSpPr/>
          <p:nvPr/>
        </p:nvSpPr>
        <p:spPr>
          <a:xfrm>
            <a:off x="8358640" y="4387732"/>
            <a:ext cx="766950" cy="926443"/>
          </a:xfrm>
          <a:prstGeom prst="round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1179372" y="4251570"/>
            <a:ext cx="5216740" cy="3912556"/>
          </a:xfrm>
          <a:prstGeom prst="rect">
            <a:avLst/>
          </a:prstGeom>
        </p:spPr>
      </p:pic>
      <p:cxnSp>
        <p:nvCxnSpPr>
          <p:cNvPr id="9" name="直線單箭頭接點 8"/>
          <p:cNvCxnSpPr/>
          <p:nvPr/>
        </p:nvCxnSpPr>
        <p:spPr>
          <a:xfrm>
            <a:off x="4846234" y="6444045"/>
            <a:ext cx="0" cy="76695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文字方塊 9"/>
          <p:cNvSpPr txBox="1"/>
          <p:nvPr/>
        </p:nvSpPr>
        <p:spPr>
          <a:xfrm>
            <a:off x="4754057" y="6610774"/>
            <a:ext cx="862737" cy="819583"/>
          </a:xfrm>
          <a:prstGeom prst="rect">
            <a:avLst/>
          </a:prstGeom>
          <a:noFill/>
        </p:spPr>
        <p:txBody>
          <a:bodyPr wrap="none" rtlCol="0">
            <a:spAutoFit/>
          </a:bodyPr>
          <a:lstStyle/>
          <a:p>
            <a:pPr defTabSz="1200424"/>
            <a:r>
              <a:rPr lang="en-US" altLang="zh-TW" sz="2363" dirty="0">
                <a:solidFill>
                  <a:prstClr val="black"/>
                </a:solidFill>
                <a:latin typeface="Calibri" panose="020F0502020204030204"/>
                <a:ea typeface="新細明體" panose="02020500000000000000" pitchFamily="18" charset="-120"/>
              </a:rPr>
              <a:t>80cm</a:t>
            </a:r>
          </a:p>
          <a:p>
            <a:pPr defTabSz="1200424"/>
            <a:endParaRPr lang="zh-TW" altLang="en-US" sz="2363" dirty="0">
              <a:solidFill>
                <a:prstClr val="black"/>
              </a:solidFill>
              <a:latin typeface="Calibri" panose="020F0502020204030204"/>
              <a:ea typeface="新細明體" panose="02020500000000000000" pitchFamily="18" charset="-120"/>
            </a:endParaRPr>
          </a:p>
        </p:txBody>
      </p:sp>
      <p:sp>
        <p:nvSpPr>
          <p:cNvPr id="14" name="弧形箭號 (下彎) 13"/>
          <p:cNvSpPr/>
          <p:nvPr/>
        </p:nvSpPr>
        <p:spPr>
          <a:xfrm rot="7926375" flipV="1">
            <a:off x="3825621" y="5268582"/>
            <a:ext cx="1596589" cy="81118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black"/>
              </a:solidFill>
              <a:latin typeface="Calibri" panose="020F0502020204030204"/>
              <a:ea typeface="新細明體" panose="02020500000000000000" pitchFamily="18" charset="-120"/>
            </a:endParaRPr>
          </a:p>
        </p:txBody>
      </p:sp>
      <p:sp>
        <p:nvSpPr>
          <p:cNvPr id="15" name="文字方塊 14"/>
          <p:cNvSpPr txBox="1"/>
          <p:nvPr/>
        </p:nvSpPr>
        <p:spPr>
          <a:xfrm>
            <a:off x="5241184" y="5314175"/>
            <a:ext cx="1093569" cy="455959"/>
          </a:xfrm>
          <a:prstGeom prst="rect">
            <a:avLst/>
          </a:prstGeom>
          <a:noFill/>
        </p:spPr>
        <p:txBody>
          <a:bodyPr wrap="none" rtlCol="0">
            <a:spAutoFit/>
          </a:bodyPr>
          <a:lstStyle/>
          <a:p>
            <a:pPr defTabSz="1200424"/>
            <a:r>
              <a:rPr lang="zh-TW" altLang="en-US" sz="2363" dirty="0">
                <a:solidFill>
                  <a:srgbClr val="FF0000"/>
                </a:solidFill>
                <a:latin typeface="Calibri" panose="020F0502020204030204"/>
                <a:ea typeface="新細明體" panose="02020500000000000000" pitchFamily="18" charset="-120"/>
              </a:rPr>
              <a:t>服務鈴</a:t>
            </a:r>
          </a:p>
        </p:txBody>
      </p:sp>
    </p:spTree>
    <p:extLst>
      <p:ext uri="{BB962C8B-B14F-4D97-AF65-F5344CB8AC3E}">
        <p14:creationId xmlns:p14="http://schemas.microsoft.com/office/powerpoint/2010/main" val="20628446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4224233"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避難層坡道及扶手</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18320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扶手形狀：圓形者，直徑</a:t>
            </a:r>
            <a:r>
              <a:rPr lang="en-US" altLang="zh-TW" sz="2363" dirty="0">
                <a:solidFill>
                  <a:prstClr val="black"/>
                </a:solidFill>
                <a:latin typeface="Calibri" panose="020F0502020204030204"/>
                <a:ea typeface="新細明體" panose="02020500000000000000" pitchFamily="18" charset="-120"/>
              </a:rPr>
              <a:t>2.8~4cm</a:t>
            </a:r>
            <a:r>
              <a:rPr lang="zh-TW" altLang="en-US" sz="2363" dirty="0">
                <a:solidFill>
                  <a:prstClr val="black"/>
                </a:solidFill>
                <a:latin typeface="Calibri" panose="020F0502020204030204"/>
                <a:ea typeface="新細明體" panose="02020500000000000000" pitchFamily="18" charset="-120"/>
              </a:rPr>
              <a:t>；其他形狀者，外緣周邊長</a:t>
            </a:r>
            <a:r>
              <a:rPr lang="en-US" altLang="zh-TW" sz="2363" dirty="0">
                <a:solidFill>
                  <a:prstClr val="black"/>
                </a:solidFill>
                <a:latin typeface="Calibri" panose="020F0502020204030204"/>
                <a:ea typeface="新細明體" panose="02020500000000000000" pitchFamily="18" charset="-120"/>
              </a:rPr>
              <a:t>9~13cm</a:t>
            </a:r>
            <a:r>
              <a:rPr lang="zh-TW" altLang="en-US" sz="2363" dirty="0">
                <a:solidFill>
                  <a:prstClr val="black"/>
                </a:solidFill>
                <a:latin typeface="Calibri" panose="020F0502020204030204"/>
                <a:ea typeface="新細明體" panose="02020500000000000000" pitchFamily="18" charset="-120"/>
              </a:rPr>
              <a:t>。</a:t>
            </a:r>
            <a:endParaRPr lang="en-US" altLang="zh-TW" sz="2363" dirty="0">
              <a:solidFill>
                <a:prstClr val="black"/>
              </a:solidFill>
              <a:latin typeface="Calibri" panose="020F0502020204030204"/>
              <a:ea typeface="新細明體" panose="02020500000000000000" pitchFamily="18" charset="-120"/>
            </a:endParaRPr>
          </a:p>
          <a:p>
            <a:pPr defTabSz="1200424"/>
            <a:endParaRPr lang="zh-TW" altLang="en-US"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□既有坡道已設置扶手者，得免改善。</a:t>
            </a: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6185" y="2821120"/>
            <a:ext cx="3959320" cy="5279093"/>
          </a:xfrm>
          <a:prstGeom prst="rect">
            <a:avLst/>
          </a:prstGeom>
        </p:spPr>
      </p:pic>
    </p:spTree>
    <p:extLst>
      <p:ext uri="{BB962C8B-B14F-4D97-AF65-F5344CB8AC3E}">
        <p14:creationId xmlns:p14="http://schemas.microsoft.com/office/powerpoint/2010/main" val="36224076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3416320"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避難層出入口</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819583"/>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無障礙路徑之門把：距地面</a:t>
            </a:r>
            <a:r>
              <a:rPr lang="en-US" altLang="zh-TW" sz="2363" dirty="0">
                <a:solidFill>
                  <a:prstClr val="black"/>
                </a:solidFill>
                <a:latin typeface="Calibri" panose="020F0502020204030204"/>
                <a:ea typeface="新細明體" panose="02020500000000000000" pitchFamily="18" charset="-120"/>
              </a:rPr>
              <a:t>75~95cm</a:t>
            </a:r>
            <a:r>
              <a:rPr lang="zh-TW" altLang="en-US" sz="2363" dirty="0">
                <a:solidFill>
                  <a:prstClr val="black"/>
                </a:solidFill>
                <a:latin typeface="Calibri" panose="020F0502020204030204"/>
                <a:ea typeface="新細明體" panose="02020500000000000000" pitchFamily="18" charset="-120"/>
              </a:rPr>
              <a:t>處，應採用容易操作之型式；使用</a:t>
            </a:r>
            <a:r>
              <a:rPr lang="zh-TW" altLang="en-US" sz="2363" dirty="0">
                <a:solidFill>
                  <a:srgbClr val="FF0000"/>
                </a:solidFill>
                <a:latin typeface="Calibri" panose="020F0502020204030204"/>
                <a:ea typeface="新細明體" panose="02020500000000000000" pitchFamily="18" charset="-120"/>
              </a:rPr>
              <a:t>喇叭鎖</a:t>
            </a:r>
            <a:r>
              <a:rPr lang="zh-TW" altLang="en-US" sz="2363" dirty="0">
                <a:solidFill>
                  <a:prstClr val="black"/>
                </a:solidFill>
                <a:latin typeface="Calibri" panose="020F0502020204030204"/>
                <a:ea typeface="新細明體" panose="02020500000000000000" pitchFamily="18" charset="-120"/>
              </a:rPr>
              <a:t>者，應</a:t>
            </a:r>
            <a:r>
              <a:rPr lang="zh-TW" altLang="en-US" sz="2363" dirty="0">
                <a:solidFill>
                  <a:srgbClr val="FF0000"/>
                </a:solidFill>
                <a:latin typeface="Calibri" panose="020F0502020204030204"/>
                <a:ea typeface="新細明體" panose="02020500000000000000" pitchFamily="18" charset="-120"/>
              </a:rPr>
              <a:t>加裝容易操作之輔具</a:t>
            </a:r>
            <a:r>
              <a:rPr lang="zh-TW" altLang="en-US" sz="2363" dirty="0">
                <a:solidFill>
                  <a:prstClr val="black"/>
                </a:solidFill>
                <a:latin typeface="Calibri" panose="020F0502020204030204"/>
                <a:ea typeface="新細明體" panose="02020500000000000000" pitchFamily="18" charset="-120"/>
              </a:rPr>
              <a:t>。</a:t>
            </a: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586" y="2952094"/>
            <a:ext cx="3507010" cy="4676013"/>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258177" y="3536594"/>
            <a:ext cx="4676016" cy="3507012"/>
          </a:xfrm>
          <a:prstGeom prst="rect">
            <a:avLst/>
          </a:prstGeom>
        </p:spPr>
      </p:pic>
      <p:pic>
        <p:nvPicPr>
          <p:cNvPr id="6" name="圖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0775" y="2952092"/>
            <a:ext cx="3507012" cy="4676016"/>
          </a:xfrm>
          <a:prstGeom prst="rect">
            <a:avLst/>
          </a:prstGeom>
        </p:spPr>
      </p:pic>
    </p:spTree>
    <p:extLst>
      <p:ext uri="{BB962C8B-B14F-4D97-AF65-F5344CB8AC3E}">
        <p14:creationId xmlns:p14="http://schemas.microsoft.com/office/powerpoint/2010/main" val="3496825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昇降設備</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45595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機廂：機廂深度或寬度≧</a:t>
            </a:r>
            <a:r>
              <a:rPr lang="en-US" altLang="zh-TW" sz="2363" dirty="0">
                <a:solidFill>
                  <a:prstClr val="black"/>
                </a:solidFill>
                <a:latin typeface="Calibri" panose="020F0502020204030204"/>
                <a:ea typeface="新細明體" panose="02020500000000000000" pitchFamily="18" charset="-120"/>
              </a:rPr>
              <a:t>108cm</a:t>
            </a:r>
            <a:r>
              <a:rPr lang="zh-TW" altLang="en-US" sz="2363" dirty="0">
                <a:solidFill>
                  <a:prstClr val="black"/>
                </a:solidFill>
                <a:latin typeface="Calibri" panose="020F0502020204030204"/>
                <a:ea typeface="新細明體" panose="02020500000000000000" pitchFamily="18" charset="-120"/>
              </a:rPr>
              <a:t>。</a:t>
            </a: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23749" y="2882135"/>
            <a:ext cx="3642346" cy="4855364"/>
          </a:xfrm>
          <a:prstGeom prst="rect">
            <a:avLst/>
          </a:prstGeom>
        </p:spPr>
      </p:pic>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425" y="2882135"/>
            <a:ext cx="3641524" cy="4855364"/>
          </a:xfrm>
          <a:prstGeom prst="rect">
            <a:avLst/>
          </a:prstGeom>
        </p:spPr>
      </p:pic>
      <p:pic>
        <p:nvPicPr>
          <p:cNvPr id="7" name="圖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7760" y="3489056"/>
            <a:ext cx="4855366" cy="3641524"/>
          </a:xfrm>
          <a:prstGeom prst="rect">
            <a:avLst/>
          </a:prstGeom>
        </p:spPr>
      </p:pic>
      <p:sp>
        <p:nvSpPr>
          <p:cNvPr id="8" name="流程圖: 接點 7"/>
          <p:cNvSpPr/>
          <p:nvPr/>
        </p:nvSpPr>
        <p:spPr>
          <a:xfrm>
            <a:off x="2165330" y="8095501"/>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sp>
        <p:nvSpPr>
          <p:cNvPr id="9" name="流程圖: 接點 8"/>
          <p:cNvSpPr/>
          <p:nvPr/>
        </p:nvSpPr>
        <p:spPr>
          <a:xfrm>
            <a:off x="5995964" y="8095500"/>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sp>
        <p:nvSpPr>
          <p:cNvPr id="10" name="流程圖: 接點 9"/>
          <p:cNvSpPr/>
          <p:nvPr/>
        </p:nvSpPr>
        <p:spPr>
          <a:xfrm>
            <a:off x="10144810" y="8095500"/>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38351817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昇降設備</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18320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扶手：機廂內至少應有一側牆面設置扶手，扶手高度為</a:t>
            </a:r>
            <a:r>
              <a:rPr lang="en-US" altLang="zh-TW" sz="2363" dirty="0">
                <a:solidFill>
                  <a:prstClr val="black"/>
                </a:solidFill>
                <a:latin typeface="Calibri" panose="020F0502020204030204"/>
                <a:ea typeface="新細明體" panose="02020500000000000000" pitchFamily="18" charset="-120"/>
              </a:rPr>
              <a:t>75~85cm</a:t>
            </a:r>
            <a:r>
              <a:rPr lang="zh-TW" altLang="en-US" sz="2363" dirty="0">
                <a:solidFill>
                  <a:prstClr val="black"/>
                </a:solidFill>
                <a:latin typeface="Calibri" panose="020F0502020204030204"/>
                <a:ea typeface="新細明體" panose="02020500000000000000" pitchFamily="18" charset="-120"/>
              </a:rPr>
              <a:t>。</a:t>
            </a:r>
            <a:endParaRPr lang="en-US" altLang="zh-TW" sz="2363" dirty="0">
              <a:solidFill>
                <a:prstClr val="black"/>
              </a:solidFill>
              <a:latin typeface="Calibri" panose="020F0502020204030204"/>
              <a:ea typeface="新細明體" panose="02020500000000000000" pitchFamily="18" charset="-120"/>
            </a:endParaRPr>
          </a:p>
          <a:p>
            <a:pPr defTabSz="1200424"/>
            <a:endParaRPr lang="zh-TW" altLang="en-US"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□既有建築物昇降機廂內扶手與本規範不符者，無需改善。</a:t>
            </a:r>
            <a:r>
              <a:rPr lang="en-US" altLang="zh-TW" sz="2363" dirty="0">
                <a:solidFill>
                  <a:prstClr val="black"/>
                </a:solidFill>
                <a:latin typeface="Calibri" panose="020F0502020204030204"/>
                <a:ea typeface="新細明體" panose="02020500000000000000" pitchFamily="18" charset="-120"/>
              </a:rPr>
              <a:t>(</a:t>
            </a:r>
            <a:r>
              <a:rPr lang="zh-TW" altLang="en-US" sz="2363" dirty="0">
                <a:solidFill>
                  <a:prstClr val="black"/>
                </a:solidFill>
                <a:latin typeface="Calibri" panose="020F0502020204030204"/>
                <a:ea typeface="新細明體" panose="02020500000000000000" pitchFamily="18" charset="-120"/>
              </a:rPr>
              <a:t>原則</a:t>
            </a:r>
            <a:r>
              <a:rPr lang="en-US" altLang="zh-TW" sz="2363" dirty="0">
                <a:solidFill>
                  <a:prstClr val="black"/>
                </a:solidFill>
                <a:latin typeface="Calibri" panose="020F0502020204030204"/>
                <a:ea typeface="新細明體" panose="02020500000000000000" pitchFamily="18" charset="-120"/>
              </a:rPr>
              <a:t>11.4.3.1)</a:t>
            </a:r>
            <a:endParaRPr lang="zh-TW" altLang="en-US" sz="2363" dirty="0">
              <a:solidFill>
                <a:prstClr val="black"/>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8861" y="3451274"/>
            <a:ext cx="4904670" cy="3678502"/>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06556" y="3729468"/>
            <a:ext cx="5024712" cy="3768534"/>
          </a:xfrm>
          <a:prstGeom prst="rect">
            <a:avLst/>
          </a:prstGeom>
        </p:spPr>
      </p:pic>
      <p:sp>
        <p:nvSpPr>
          <p:cNvPr id="6" name="乘號 5"/>
          <p:cNvSpPr/>
          <p:nvPr/>
        </p:nvSpPr>
        <p:spPr>
          <a:xfrm>
            <a:off x="2732168" y="7456798"/>
            <a:ext cx="1018053" cy="85460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
        <p:nvSpPr>
          <p:cNvPr id="7" name="流程圖: 接點 6"/>
          <p:cNvSpPr/>
          <p:nvPr/>
        </p:nvSpPr>
        <p:spPr>
          <a:xfrm>
            <a:off x="8652184" y="8311402"/>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581087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2418715" cy="1070663"/>
          </a:xfrm>
          <a:prstGeom prst="rect">
            <a:avLst/>
          </a:prstGeom>
        </p:spPr>
        <p:txBody>
          <a:bodyPr vert="horz" wrap="square" lIns="0" tIns="12699" rIns="0" bIns="0" rtlCol="0">
            <a:spAutoFit/>
          </a:bodyPr>
          <a:lstStyle/>
          <a:p>
            <a:pPr marL="12699">
              <a:spcBef>
                <a:spcPts val="100"/>
              </a:spcBef>
            </a:pPr>
            <a:r>
              <a:rPr sz="6400" spc="-129" dirty="0">
                <a:latin typeface="Microsoft YaHei"/>
                <a:cs typeface="Microsoft YaHei"/>
              </a:rPr>
              <a:t>建築法</a:t>
            </a:r>
            <a:endParaRPr sz="6400">
              <a:latin typeface="Microsoft YaHei"/>
              <a:cs typeface="Microsoft YaHei"/>
            </a:endParaRPr>
          </a:p>
        </p:txBody>
      </p:sp>
      <p:sp>
        <p:nvSpPr>
          <p:cNvPr id="3" name="object 3"/>
          <p:cNvSpPr txBox="1"/>
          <p:nvPr/>
        </p:nvSpPr>
        <p:spPr>
          <a:xfrm>
            <a:off x="393700" y="3154696"/>
            <a:ext cx="292100" cy="431165"/>
          </a:xfrm>
          <a:prstGeom prst="rect">
            <a:avLst/>
          </a:prstGeom>
        </p:spPr>
        <p:txBody>
          <a:bodyPr vert="horz" wrap="square" lIns="0" tIns="13969" rIns="0" bIns="0" rtlCol="0">
            <a:spAutoFit/>
          </a:bodyPr>
          <a:lstStyle/>
          <a:p>
            <a:pPr marL="12699">
              <a:spcBef>
                <a:spcPts val="110"/>
              </a:spcBef>
            </a:pPr>
            <a:r>
              <a:rPr sz="2700" spc="6" dirty="0">
                <a:solidFill>
                  <a:srgbClr val="5C86B9"/>
                </a:solidFill>
                <a:latin typeface="Arial Unicode MS"/>
                <a:cs typeface="Arial Unicode MS"/>
              </a:rPr>
              <a:t>✤</a:t>
            </a:r>
            <a:endParaRPr sz="2700">
              <a:latin typeface="Arial Unicode MS"/>
              <a:cs typeface="Arial Unicode MS"/>
            </a:endParaRPr>
          </a:p>
        </p:txBody>
      </p:sp>
      <p:sp>
        <p:nvSpPr>
          <p:cNvPr id="4" name="object 4"/>
          <p:cNvSpPr txBox="1"/>
          <p:nvPr/>
        </p:nvSpPr>
        <p:spPr>
          <a:xfrm>
            <a:off x="855771" y="2819401"/>
            <a:ext cx="11950700" cy="6175886"/>
          </a:xfrm>
          <a:prstGeom prst="rect">
            <a:avLst/>
          </a:prstGeom>
        </p:spPr>
        <p:txBody>
          <a:bodyPr vert="horz" wrap="square" lIns="0" tIns="106614" rIns="0" bIns="0" rtlCol="0">
            <a:spAutoFit/>
          </a:bodyPr>
          <a:lstStyle/>
          <a:p>
            <a:pPr marL="38075">
              <a:spcBef>
                <a:spcPts val="841"/>
              </a:spcBef>
            </a:pPr>
            <a:r>
              <a:rPr sz="3800" dirty="0">
                <a:latin typeface="Microsoft YaHei"/>
                <a:cs typeface="Microsoft YaHei"/>
              </a:rPr>
              <a:t>第</a:t>
            </a:r>
            <a:r>
              <a:rPr sz="3800" dirty="0">
                <a:latin typeface="Palatino Linotype"/>
                <a:cs typeface="Palatino Linotype"/>
              </a:rPr>
              <a:t>86</a:t>
            </a:r>
            <a:r>
              <a:rPr sz="3800" dirty="0">
                <a:latin typeface="Microsoft YaHei"/>
                <a:cs typeface="Microsoft YaHei"/>
              </a:rPr>
              <a:t>條規定：</a:t>
            </a:r>
          </a:p>
          <a:p>
            <a:pPr marL="12699">
              <a:spcBef>
                <a:spcPts val="740"/>
              </a:spcBef>
            </a:pPr>
            <a:r>
              <a:rPr sz="3800" dirty="0">
                <a:latin typeface="Microsoft YaHei"/>
                <a:cs typeface="Microsoft YaHei"/>
              </a:rPr>
              <a:t>「違反第⼆⼗五條之規定者，依左列規定，分別處罰：</a:t>
            </a:r>
          </a:p>
          <a:p>
            <a:pPr marL="901150" marR="5080" indent="-634616">
              <a:lnSpc>
                <a:spcPct val="116199"/>
              </a:lnSpc>
            </a:pPr>
            <a:r>
              <a:rPr sz="3800" dirty="0">
                <a:latin typeface="Microsoft YaHei"/>
                <a:cs typeface="Microsoft YaHei"/>
              </a:rPr>
              <a:t>⼀</a:t>
            </a:r>
            <a:r>
              <a:rPr sz="3800" spc="250" dirty="0">
                <a:latin typeface="Palatino Linotype"/>
                <a:cs typeface="Palatino Linotype"/>
              </a:rPr>
              <a:t>.</a:t>
            </a:r>
            <a:r>
              <a:rPr sz="3800" b="1" dirty="0">
                <a:solidFill>
                  <a:srgbClr val="BB484A"/>
                </a:solidFill>
                <a:latin typeface="Microsoft YaHei"/>
                <a:cs typeface="Microsoft YaHei"/>
              </a:rPr>
              <a:t>擅⾃建造</a:t>
            </a:r>
            <a:r>
              <a:rPr sz="3800" spc="-735" dirty="0">
                <a:latin typeface="Microsoft YaHei"/>
                <a:cs typeface="Microsoft YaHei"/>
              </a:rPr>
              <a:t>者，</a:t>
            </a:r>
            <a:r>
              <a:rPr sz="3800" dirty="0">
                <a:latin typeface="Microsoft YaHei"/>
                <a:cs typeface="Microsoft YaHei"/>
              </a:rPr>
              <a:t>處以建築物造價千分之五⼗以下罰</a:t>
            </a:r>
            <a:r>
              <a:rPr sz="3800" spc="-735" dirty="0">
                <a:latin typeface="Microsoft YaHei"/>
                <a:cs typeface="Microsoft YaHei"/>
              </a:rPr>
              <a:t>鍰</a:t>
            </a:r>
            <a:r>
              <a:rPr sz="3800" dirty="0">
                <a:latin typeface="Microsoft YaHei"/>
                <a:cs typeface="Microsoft YaHei"/>
              </a:rPr>
              <a:t>， 並勒令停⼯補辦⼿續︔必要時得強制拆除其建築物</a:t>
            </a:r>
          </a:p>
          <a:p>
            <a:pPr marL="901150" marR="5080" indent="-634616">
              <a:lnSpc>
                <a:spcPct val="116199"/>
              </a:lnSpc>
            </a:pPr>
            <a:r>
              <a:rPr sz="3800" dirty="0">
                <a:latin typeface="Microsoft YaHei"/>
                <a:cs typeface="Microsoft YaHei"/>
              </a:rPr>
              <a:t>⼆</a:t>
            </a:r>
            <a:r>
              <a:rPr sz="3800" spc="250" dirty="0">
                <a:latin typeface="Palatino Linotype"/>
                <a:cs typeface="Palatino Linotype"/>
              </a:rPr>
              <a:t>.</a:t>
            </a:r>
            <a:r>
              <a:rPr sz="3800" b="1" dirty="0">
                <a:solidFill>
                  <a:srgbClr val="BB484A"/>
                </a:solidFill>
                <a:latin typeface="Microsoft YaHei"/>
                <a:cs typeface="Microsoft YaHei"/>
              </a:rPr>
              <a:t>擅⾃使⽤</a:t>
            </a:r>
            <a:r>
              <a:rPr sz="3800" spc="-735" dirty="0">
                <a:latin typeface="Microsoft YaHei"/>
                <a:cs typeface="Microsoft YaHei"/>
              </a:rPr>
              <a:t>者，</a:t>
            </a:r>
            <a:r>
              <a:rPr sz="3800" dirty="0">
                <a:latin typeface="Microsoft YaHei"/>
                <a:cs typeface="Microsoft YaHei"/>
              </a:rPr>
              <a:t>處以建築物造價千分之五⼗以下罰</a:t>
            </a:r>
            <a:r>
              <a:rPr sz="3800" spc="-735" dirty="0">
                <a:latin typeface="Microsoft YaHei"/>
                <a:cs typeface="Microsoft YaHei"/>
              </a:rPr>
              <a:t>鍰</a:t>
            </a:r>
            <a:r>
              <a:rPr sz="3800" dirty="0">
                <a:latin typeface="Microsoft YaHei"/>
                <a:cs typeface="Microsoft YaHei"/>
              </a:rPr>
              <a:t>， 並勒令停⽌使⽤補辦⼿續︔其有第五⼗八條情事之</a:t>
            </a:r>
          </a:p>
          <a:p>
            <a:pPr marL="266539" marR="207522" indent="634616">
              <a:lnSpc>
                <a:spcPct val="116199"/>
              </a:lnSpc>
            </a:pPr>
            <a:r>
              <a:rPr sz="3800" dirty="0">
                <a:latin typeface="Microsoft YaHei"/>
                <a:cs typeface="Microsoft YaHei"/>
              </a:rPr>
              <a:t>⼀者，並得封閉其建築物，限期修改或強制拆除之 三</a:t>
            </a:r>
            <a:r>
              <a:rPr sz="3800" spc="250" dirty="0">
                <a:latin typeface="Palatino Linotype"/>
                <a:cs typeface="Palatino Linotype"/>
              </a:rPr>
              <a:t>.</a:t>
            </a:r>
            <a:r>
              <a:rPr sz="3800" b="1" dirty="0">
                <a:solidFill>
                  <a:srgbClr val="BB484A"/>
                </a:solidFill>
                <a:latin typeface="Microsoft YaHei"/>
                <a:cs typeface="Microsoft YaHei"/>
              </a:rPr>
              <a:t>擅⾃拆除</a:t>
            </a:r>
            <a:r>
              <a:rPr sz="3800" dirty="0">
                <a:latin typeface="Microsoft YaHei"/>
                <a:cs typeface="Microsoft YaHei"/>
              </a:rPr>
              <a:t>者，處⼀萬元以下罰鍰，並勒令停⽌拆除</a:t>
            </a:r>
          </a:p>
          <a:p>
            <a:pPr marL="901150">
              <a:spcBef>
                <a:spcPts val="740"/>
              </a:spcBef>
            </a:pPr>
            <a:r>
              <a:rPr sz="3800" dirty="0">
                <a:latin typeface="Microsoft YaHei"/>
                <a:cs typeface="Microsoft YaHei"/>
              </a:rPr>
              <a:t>補辦⼿續。」</a:t>
            </a:r>
          </a:p>
        </p:txBody>
      </p:sp>
      <p:sp>
        <p:nvSpPr>
          <p:cNvPr id="5" name="object 5"/>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6" name="投影片編號版面配置區 5"/>
          <p:cNvSpPr>
            <a:spLocks noGrp="1"/>
          </p:cNvSpPr>
          <p:nvPr>
            <p:ph type="sldNum" sz="quarter" idx="7"/>
          </p:nvPr>
        </p:nvSpPr>
        <p:spPr/>
        <p:txBody>
          <a:bodyPr/>
          <a:lstStyle/>
          <a:p>
            <a:fld id="{B6F15528-21DE-4FAA-801E-634DDDAF4B2B}" type="slidenum">
              <a:rPr lang="en-US" altLang="zh-TW" smtClean="0"/>
              <a:t>6</a:t>
            </a:fld>
            <a:endParaRPr lang="zh-TW" altLang="en-US"/>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昇降設備</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6"/>
            <a:ext cx="11843261" cy="191045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輪椅乘坐者操作盤：機廂內應設置輪椅乘坐者操作盤。</a:t>
            </a:r>
            <a:endParaRPr lang="en-US" altLang="zh-TW" sz="2363" dirty="0">
              <a:solidFill>
                <a:prstClr val="black"/>
              </a:solidFill>
              <a:latin typeface="Calibri" panose="020F0502020204030204"/>
              <a:ea typeface="新細明體" panose="02020500000000000000" pitchFamily="18" charset="-120"/>
            </a:endParaRPr>
          </a:p>
          <a:p>
            <a:pPr defTabSz="1200424"/>
            <a:endParaRPr lang="zh-TW" altLang="en-US"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□既有建築物昇降機已設置輪椅乘坐者操作盤者，無須改善。</a:t>
            </a:r>
            <a:r>
              <a:rPr lang="en-US" altLang="zh-TW" sz="2363" dirty="0">
                <a:solidFill>
                  <a:prstClr val="black"/>
                </a:solidFill>
                <a:latin typeface="Calibri" panose="020F0502020204030204"/>
                <a:ea typeface="新細明體" panose="02020500000000000000" pitchFamily="18" charset="-120"/>
              </a:rPr>
              <a:t>(</a:t>
            </a:r>
            <a:r>
              <a:rPr lang="zh-TW" altLang="en-US" sz="2363" dirty="0">
                <a:solidFill>
                  <a:prstClr val="black"/>
                </a:solidFill>
                <a:latin typeface="Calibri" panose="020F0502020204030204"/>
                <a:ea typeface="新細明體" panose="02020500000000000000" pitchFamily="18" charset="-120"/>
              </a:rPr>
              <a:t>原則</a:t>
            </a:r>
            <a:r>
              <a:rPr lang="en-US" altLang="zh-TW" sz="2363" dirty="0">
                <a:solidFill>
                  <a:prstClr val="black"/>
                </a:solidFill>
                <a:latin typeface="Calibri" panose="020F0502020204030204"/>
                <a:ea typeface="新細明體" panose="02020500000000000000" pitchFamily="18" charset="-120"/>
              </a:rPr>
              <a:t>11.4.3.1)</a:t>
            </a:r>
          </a:p>
          <a:p>
            <a:pPr defTabSz="1200424"/>
            <a:r>
              <a:rPr lang="en-US" altLang="zh-TW" sz="2363" dirty="0">
                <a:solidFill>
                  <a:prstClr val="black"/>
                </a:solidFill>
                <a:latin typeface="Calibri" panose="020F0502020204030204"/>
                <a:ea typeface="新細明體" panose="02020500000000000000" pitchFamily="18" charset="-120"/>
              </a:rPr>
              <a:t>□</a:t>
            </a:r>
            <a:r>
              <a:rPr lang="zh-TW" altLang="en-US" sz="2363" dirty="0">
                <a:solidFill>
                  <a:prstClr val="black"/>
                </a:solidFill>
                <a:latin typeface="Calibri" panose="020F0502020204030204"/>
                <a:ea typeface="新細明體" panose="02020500000000000000" pitchFamily="18" charset="-120"/>
              </a:rPr>
              <a:t>已設置固著於機廂內之相關輔具設施，可供坐輪椅者觸控一般操作盤按鈕者，得免改善。</a:t>
            </a: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96966" y="3777341"/>
            <a:ext cx="3283203" cy="4376615"/>
          </a:xfrm>
          <a:prstGeom prst="rect">
            <a:avLst/>
          </a:prstGeom>
        </p:spPr>
      </p:pic>
      <p:sp>
        <p:nvSpPr>
          <p:cNvPr id="3" name="流程圖: 接點 2"/>
          <p:cNvSpPr/>
          <p:nvPr/>
        </p:nvSpPr>
        <p:spPr>
          <a:xfrm>
            <a:off x="10038456" y="8411438"/>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58083" y="4324418"/>
            <a:ext cx="4376614" cy="3282461"/>
          </a:xfrm>
          <a:prstGeom prst="rect">
            <a:avLst/>
          </a:prstGeom>
        </p:spPr>
      </p:pic>
      <p:pic>
        <p:nvPicPr>
          <p:cNvPr id="7" name="圖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203985" y="4324419"/>
            <a:ext cx="4376617" cy="3282464"/>
          </a:xfrm>
          <a:prstGeom prst="rect">
            <a:avLst/>
          </a:prstGeom>
        </p:spPr>
      </p:pic>
    </p:spTree>
    <p:extLst>
      <p:ext uri="{BB962C8B-B14F-4D97-AF65-F5344CB8AC3E}">
        <p14:creationId xmlns:p14="http://schemas.microsoft.com/office/powerpoint/2010/main" val="2520885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昇降設備</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183209"/>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一般操作盤：按鈕左側應設置注音符號版本之點字標示。</a:t>
            </a:r>
            <a:endParaRPr lang="en-US" altLang="zh-TW" sz="2363" dirty="0">
              <a:solidFill>
                <a:prstClr val="black"/>
              </a:solidFill>
              <a:latin typeface="Calibri" panose="020F0502020204030204"/>
              <a:ea typeface="新細明體" panose="02020500000000000000" pitchFamily="18" charset="-120"/>
            </a:endParaRPr>
          </a:p>
          <a:p>
            <a:pPr defTabSz="1200424"/>
            <a:endParaRPr lang="zh-TW" altLang="en-US" sz="2363" dirty="0">
              <a:solidFill>
                <a:prstClr val="black"/>
              </a:solidFill>
              <a:latin typeface="Calibri" panose="020F0502020204030204"/>
              <a:ea typeface="新細明體" panose="02020500000000000000" pitchFamily="18" charset="-120"/>
            </a:endParaRPr>
          </a:p>
          <a:p>
            <a:pPr defTabSz="1200424"/>
            <a:r>
              <a:rPr lang="zh-TW" altLang="en-US" sz="2363" dirty="0">
                <a:solidFill>
                  <a:prstClr val="black"/>
                </a:solidFill>
                <a:latin typeface="Calibri" panose="020F0502020204030204"/>
                <a:ea typeface="新細明體" panose="02020500000000000000" pitchFamily="18" charset="-120"/>
              </a:rPr>
              <a:t>□既有昇降機已設置點字者，得免改善。</a:t>
            </a: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127" y="3424514"/>
            <a:ext cx="3532734" cy="4710312"/>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2395" y="3424513"/>
            <a:ext cx="3532734" cy="4710312"/>
          </a:xfrm>
          <a:prstGeom prst="rect">
            <a:avLst/>
          </a:prstGeom>
        </p:spPr>
      </p:pic>
      <p:sp>
        <p:nvSpPr>
          <p:cNvPr id="7" name="乘號 6"/>
          <p:cNvSpPr/>
          <p:nvPr/>
        </p:nvSpPr>
        <p:spPr>
          <a:xfrm>
            <a:off x="1994170" y="8134825"/>
            <a:ext cx="1018053" cy="85460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
        <p:nvSpPr>
          <p:cNvPr id="8" name="乘號 7"/>
          <p:cNvSpPr/>
          <p:nvPr/>
        </p:nvSpPr>
        <p:spPr>
          <a:xfrm>
            <a:off x="5939736" y="8180713"/>
            <a:ext cx="1018053" cy="854605"/>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pic>
        <p:nvPicPr>
          <p:cNvPr id="10" name="圖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967262" y="4013303"/>
            <a:ext cx="4710311" cy="3532733"/>
          </a:xfrm>
          <a:prstGeom prst="rect">
            <a:avLst/>
          </a:prstGeom>
        </p:spPr>
      </p:pic>
      <p:sp>
        <p:nvSpPr>
          <p:cNvPr id="11" name="流程圖: 接點 10"/>
          <p:cNvSpPr/>
          <p:nvPr/>
        </p:nvSpPr>
        <p:spPr>
          <a:xfrm>
            <a:off x="10022307" y="8307903"/>
            <a:ext cx="600222" cy="600222"/>
          </a:xfrm>
          <a:prstGeom prst="flowChartConnector">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ln>
                <a:solidFill>
                  <a:srgbClr val="FF0000"/>
                </a:solidFill>
              </a:ln>
              <a:no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56525714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069" y="983018"/>
            <a:ext cx="2608406" cy="577209"/>
          </a:xfrm>
          <a:prstGeom prst="rect">
            <a:avLst/>
          </a:prstGeom>
        </p:spPr>
        <p:txBody>
          <a:bodyPr wrap="none">
            <a:spAutoFit/>
          </a:bodyPr>
          <a:lstStyle/>
          <a:p>
            <a:pPr defTabSz="1200424">
              <a:defRPr/>
            </a:pPr>
            <a:r>
              <a:rPr kumimoji="1" lang="en-US" altLang="zh-TW" sz="3151" kern="0" dirty="0">
                <a:solidFill>
                  <a:srgbClr val="C00000"/>
                </a:solidFill>
                <a:latin typeface="標楷體" pitchFamily="65" charset="-120"/>
                <a:ea typeface="標楷體" pitchFamily="65" charset="-120"/>
              </a:rPr>
              <a:t>【</a:t>
            </a:r>
            <a:r>
              <a:rPr kumimoji="1" lang="zh-TW" altLang="en-US" sz="3151" kern="0" dirty="0">
                <a:solidFill>
                  <a:srgbClr val="C00000"/>
                </a:solidFill>
                <a:latin typeface="標楷體" pitchFamily="65" charset="-120"/>
                <a:ea typeface="標楷體" pitchFamily="65" charset="-120"/>
              </a:rPr>
              <a:t>昇降設備</a:t>
            </a:r>
            <a:r>
              <a:rPr kumimoji="1" lang="en-US" altLang="zh-TW" sz="3151" kern="0" dirty="0">
                <a:solidFill>
                  <a:srgbClr val="C00000"/>
                </a:solidFill>
                <a:latin typeface="標楷體" pitchFamily="65" charset="-120"/>
                <a:ea typeface="標楷體" pitchFamily="65" charset="-120"/>
              </a:rPr>
              <a:t>】</a:t>
            </a:r>
            <a:endParaRPr lang="zh-TW" altLang="en-US" sz="3151" kern="0" dirty="0">
              <a:solidFill>
                <a:sysClr val="windowText" lastClr="000000"/>
              </a:solidFill>
              <a:latin typeface="Calibri" panose="020F0502020204030204"/>
              <a:ea typeface="新細明體" panose="02020500000000000000" pitchFamily="18" charset="-120"/>
            </a:endParaRPr>
          </a:p>
        </p:txBody>
      </p:sp>
      <p:sp>
        <p:nvSpPr>
          <p:cNvPr id="5" name="矩形 4"/>
          <p:cNvSpPr/>
          <p:nvPr/>
        </p:nvSpPr>
        <p:spPr>
          <a:xfrm>
            <a:off x="644682" y="1739157"/>
            <a:ext cx="11843261" cy="1546834"/>
          </a:xfrm>
          <a:prstGeom prst="rect">
            <a:avLst/>
          </a:prstGeom>
        </p:spPr>
        <p:txBody>
          <a:bodyPr wrap="square">
            <a:spAutoFit/>
          </a:bodyPr>
          <a:lstStyle/>
          <a:p>
            <a:pPr defTabSz="1200424"/>
            <a:r>
              <a:rPr lang="zh-TW" altLang="en-US" sz="2363" dirty="0">
                <a:solidFill>
                  <a:prstClr val="black"/>
                </a:solidFill>
                <a:latin typeface="Calibri" panose="020F0502020204030204"/>
                <a:ea typeface="新細明體" panose="02020500000000000000" pitchFamily="18" charset="-120"/>
              </a:rPr>
              <a:t>視障者引導設施：</a:t>
            </a:r>
          </a:p>
          <a:p>
            <a:pPr defTabSz="1200424"/>
            <a:r>
              <a:rPr lang="zh-TW" altLang="en-US" sz="2363" dirty="0">
                <a:solidFill>
                  <a:prstClr val="black"/>
                </a:solidFill>
                <a:latin typeface="Calibri" panose="020F0502020204030204"/>
                <a:ea typeface="新細明體" panose="02020500000000000000" pitchFamily="18" charset="-120"/>
              </a:rPr>
              <a:t>□語音系統：機廂內應設置語音系統，以報知樓層數、行進方向及開關情形。</a:t>
            </a:r>
          </a:p>
          <a:p>
            <a:pPr defTabSz="1200424"/>
            <a:r>
              <a:rPr lang="zh-TW" altLang="en-US" sz="2363" dirty="0">
                <a:solidFill>
                  <a:prstClr val="black"/>
                </a:solidFill>
                <a:latin typeface="Calibri" panose="020F0502020204030204"/>
                <a:ea typeface="新細明體" panose="02020500000000000000" pitchFamily="18" charset="-120"/>
              </a:rPr>
              <a:t>□觸覺裝置：於各樓乘場入口兩側門框或牆柱上裝設有可顯示樓層之浮凸標誌，標誌中心點應位於樓地板面上方</a:t>
            </a:r>
            <a:r>
              <a:rPr lang="en-US" altLang="zh-TW" sz="2363" dirty="0">
                <a:solidFill>
                  <a:prstClr val="black"/>
                </a:solidFill>
                <a:latin typeface="Calibri" panose="020F0502020204030204"/>
                <a:ea typeface="新細明體" panose="02020500000000000000" pitchFamily="18" charset="-120"/>
              </a:rPr>
              <a:t>135cm</a:t>
            </a:r>
            <a:r>
              <a:rPr lang="zh-TW" altLang="en-US" sz="2363" dirty="0">
                <a:solidFill>
                  <a:prstClr val="black"/>
                </a:solidFill>
                <a:latin typeface="Calibri" panose="020F0502020204030204"/>
                <a:ea typeface="新細明體" panose="02020500000000000000" pitchFamily="18" charset="-120"/>
              </a:rPr>
              <a:t>。</a:t>
            </a: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6011" y="3976468"/>
            <a:ext cx="3828028" cy="5106340"/>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7018" y="3976468"/>
            <a:ext cx="3829755" cy="5106340"/>
          </a:xfrm>
          <a:prstGeom prst="rect">
            <a:avLst/>
          </a:prstGeom>
        </p:spPr>
      </p:pic>
    </p:spTree>
    <p:extLst>
      <p:ext uri="{BB962C8B-B14F-4D97-AF65-F5344CB8AC3E}">
        <p14:creationId xmlns:p14="http://schemas.microsoft.com/office/powerpoint/2010/main" val="4859124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F7D5F192-5D92-A8C1-B5B9-32557FD86F8B}"/>
            </a:ext>
          </a:extLst>
        </p:cNvPr>
        <p:cNvGrpSpPr/>
        <p:nvPr/>
      </p:nvGrpSpPr>
      <p:grpSpPr>
        <a:xfrm>
          <a:off x="0" y="0"/>
          <a:ext cx="0" cy="0"/>
          <a:chOff x="0" y="0"/>
          <a:chExt cx="0" cy="0"/>
        </a:xfrm>
      </p:grpSpPr>
      <p:sp>
        <p:nvSpPr>
          <p:cNvPr id="4" name="矩形 3">
            <a:extLst>
              <a:ext uri="{FF2B5EF4-FFF2-40B4-BE49-F238E27FC236}">
                <a16:creationId xmlns="" xmlns:a16="http://schemas.microsoft.com/office/drawing/2014/main" id="{164B87DC-D21D-0333-0609-0A90FF53B6B4}"/>
              </a:ext>
            </a:extLst>
          </p:cNvPr>
          <p:cNvSpPr/>
          <p:nvPr/>
        </p:nvSpPr>
        <p:spPr>
          <a:xfrm>
            <a:off x="1778000" y="3505200"/>
            <a:ext cx="8648521" cy="1015663"/>
          </a:xfrm>
          <a:prstGeom prst="rect">
            <a:avLst/>
          </a:prstGeom>
        </p:spPr>
        <p:txBody>
          <a:bodyPr wrap="none">
            <a:spAutoFit/>
          </a:bodyPr>
          <a:lstStyle/>
          <a:p>
            <a:pPr marL="0" marR="0" lvl="0" indent="0" algn="l" defTabSz="1200424" rtl="0" eaLnBrk="1" fontAlgn="auto" latinLnBrk="0" hangingPunct="1">
              <a:lnSpc>
                <a:spcPct val="100000"/>
              </a:lnSpc>
              <a:spcBef>
                <a:spcPts val="0"/>
              </a:spcBef>
              <a:spcAft>
                <a:spcPts val="0"/>
              </a:spcAft>
              <a:buClrTx/>
              <a:buSzTx/>
              <a:buFontTx/>
              <a:buNone/>
              <a:tabLst/>
              <a:defRPr/>
            </a:pPr>
            <a:r>
              <a:rPr kumimoji="1" lang="zh-TW" altLang="en-US" sz="6000" b="0" i="0" u="none" strike="noStrike" kern="0" cap="none" spc="0" normalizeH="0" baseline="0" noProof="0" dirty="0">
                <a:ln>
                  <a:noFill/>
                </a:ln>
                <a:solidFill>
                  <a:schemeClr val="accent1">
                    <a:lumMod val="75000"/>
                  </a:schemeClr>
                </a:solidFill>
                <a:effectLst/>
                <a:uLnTx/>
                <a:uFillTx/>
                <a:latin typeface="標楷體" pitchFamily="65" charset="-120"/>
                <a:ea typeface="標楷體" pitchFamily="65" charset="-120"/>
                <a:cs typeface="+mn-cs"/>
              </a:rPr>
              <a:t>無障礙生活環境改善案例</a:t>
            </a:r>
            <a:endParaRPr kumimoji="0" lang="zh-TW" altLang="en-US" sz="6000" b="0" i="0" u="none" strike="noStrike" kern="0" cap="none" spc="0" normalizeH="0" baseline="0" noProof="0" dirty="0">
              <a:ln>
                <a:noFill/>
              </a:ln>
              <a:solidFill>
                <a:schemeClr val="accent1">
                  <a:lumMod val="75000"/>
                </a:schemeClr>
              </a:solidFill>
              <a:effectLst/>
              <a:uLnTx/>
              <a:uFillTx/>
              <a:latin typeface="Calibri" panose="020F0502020204030204"/>
              <a:ea typeface="新細明體" panose="02020500000000000000" pitchFamily="18" charset="-120"/>
              <a:cs typeface="+mn-cs"/>
            </a:endParaRPr>
          </a:p>
        </p:txBody>
      </p:sp>
    </p:spTree>
    <p:extLst>
      <p:ext uri="{BB962C8B-B14F-4D97-AF65-F5344CB8AC3E}">
        <p14:creationId xmlns:p14="http://schemas.microsoft.com/office/powerpoint/2010/main" val="33504067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49955" y="1035664"/>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室外通路</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204666" y="2986752"/>
            <a:ext cx="5805846" cy="4354384"/>
          </a:xfrm>
          <a:prstGeom prst="rect">
            <a:avLst/>
          </a:prstGeom>
        </p:spPr>
      </p:pic>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41476" y="2986752"/>
            <a:ext cx="5805848" cy="4354385"/>
          </a:xfrm>
          <a:prstGeom prst="rect">
            <a:avLst/>
          </a:prstGeom>
        </p:spPr>
      </p:pic>
      <p:sp>
        <p:nvSpPr>
          <p:cNvPr id="10" name="矩形 9"/>
          <p:cNvSpPr/>
          <p:nvPr/>
        </p:nvSpPr>
        <p:spPr>
          <a:xfrm>
            <a:off x="2257847" y="8255825"/>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1" name="矩形 10"/>
          <p:cNvSpPr/>
          <p:nvPr/>
        </p:nvSpPr>
        <p:spPr>
          <a:xfrm>
            <a:off x="8209202" y="8255825"/>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405020838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016572" y="1424694"/>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室外通路</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508422" y="2907092"/>
            <a:ext cx="5909588" cy="4432191"/>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1333824" y="3898266"/>
            <a:ext cx="5572952" cy="4179715"/>
          </a:xfrm>
          <a:prstGeom prst="rect">
            <a:avLst/>
          </a:prstGeom>
        </p:spPr>
      </p:pic>
      <p:sp>
        <p:nvSpPr>
          <p:cNvPr id="7" name="矩形 6"/>
          <p:cNvSpPr/>
          <p:nvPr/>
        </p:nvSpPr>
        <p:spPr>
          <a:xfrm>
            <a:off x="2439322" y="822720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8390677" y="822720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11238599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7541" y="1435810"/>
            <a:ext cx="4224233"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避難層坡道及扶手</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5" name="圖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72871" y="3059460"/>
            <a:ext cx="5342713" cy="4007035"/>
          </a:xfrm>
          <a:prstGeom prst="rect">
            <a:avLst/>
          </a:prstGeom>
        </p:spPr>
      </p:pic>
      <p:pic>
        <p:nvPicPr>
          <p:cNvPr id="2" name="圖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948498" y="3059461"/>
            <a:ext cx="5342712" cy="4007034"/>
          </a:xfrm>
          <a:prstGeom prst="rect">
            <a:avLst/>
          </a:prstGeom>
        </p:spPr>
      </p:pic>
      <p:sp>
        <p:nvSpPr>
          <p:cNvPr id="6" name="矩形 5"/>
          <p:cNvSpPr/>
          <p:nvPr/>
        </p:nvSpPr>
        <p:spPr>
          <a:xfrm>
            <a:off x="2361515" y="7293526"/>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7" name="矩形 6"/>
          <p:cNvSpPr/>
          <p:nvPr/>
        </p:nvSpPr>
        <p:spPr>
          <a:xfrm>
            <a:off x="8312870" y="7293526"/>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39885567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1EE8F5C0-EF8A-5919-B610-8A19D8E002E3}"/>
            </a:ext>
          </a:extLst>
        </p:cNvPr>
        <p:cNvGrpSpPr/>
        <p:nvPr/>
      </p:nvGrpSpPr>
      <p:grpSpPr>
        <a:xfrm>
          <a:off x="0" y="0"/>
          <a:ext cx="0" cy="0"/>
          <a:chOff x="0" y="0"/>
          <a:chExt cx="0" cy="0"/>
        </a:xfrm>
      </p:grpSpPr>
      <p:sp>
        <p:nvSpPr>
          <p:cNvPr id="9" name="矩形 8">
            <a:extLst>
              <a:ext uri="{FF2B5EF4-FFF2-40B4-BE49-F238E27FC236}">
                <a16:creationId xmlns="" xmlns:a16="http://schemas.microsoft.com/office/drawing/2014/main" id="{A01C704B-7D1A-9072-5EC3-096261D743B1}"/>
              </a:ext>
            </a:extLst>
          </p:cNvPr>
          <p:cNvSpPr/>
          <p:nvPr/>
        </p:nvSpPr>
        <p:spPr>
          <a:xfrm>
            <a:off x="627541" y="1435810"/>
            <a:ext cx="4224233" cy="577209"/>
          </a:xfrm>
          <a:prstGeom prst="rect">
            <a:avLst/>
          </a:prstGeom>
        </p:spPr>
        <p:txBody>
          <a:bodyPr wrap="none">
            <a:spAutoFit/>
          </a:bodyPr>
          <a:lstStyle/>
          <a:p>
            <a:pPr marL="0" marR="0" lvl="0" indent="0" algn="l" defTabSz="1200424" rtl="0" eaLnBrk="1" fontAlgn="auto" latinLnBrk="0" hangingPunct="1">
              <a:lnSpc>
                <a:spcPct val="100000"/>
              </a:lnSpc>
              <a:spcBef>
                <a:spcPts val="0"/>
              </a:spcBef>
              <a:spcAft>
                <a:spcPts val="0"/>
              </a:spcAft>
              <a:buClrTx/>
              <a:buSzTx/>
              <a:buFontTx/>
              <a:buNone/>
              <a:tabLst/>
              <a:defRPr/>
            </a:pP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r>
              <a:rPr kumimoji="1" lang="zh-TW" altLang="en-US"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避難層坡道及扶手</a:t>
            </a: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endParaRPr kumimoji="0" lang="zh-TW" altLang="en-US" sz="3151" b="0" i="0" u="none" strike="noStrike" kern="0" cap="none" spc="0" normalizeH="0" baseline="0" noProof="0" dirty="0">
              <a:ln>
                <a:noFill/>
              </a:ln>
              <a:solidFill>
                <a:srgbClr val="5B9BD5"/>
              </a:solidFill>
              <a:effectLst/>
              <a:uLnTx/>
              <a:uFillTx/>
              <a:latin typeface="Calibri" panose="020F0502020204030204"/>
              <a:ea typeface="新細明體" panose="02020500000000000000" pitchFamily="18" charset="-120"/>
              <a:cs typeface="+mn-cs"/>
            </a:endParaRPr>
          </a:p>
        </p:txBody>
      </p:sp>
      <p:sp>
        <p:nvSpPr>
          <p:cNvPr id="6" name="矩形 5">
            <a:extLst>
              <a:ext uri="{FF2B5EF4-FFF2-40B4-BE49-F238E27FC236}">
                <a16:creationId xmlns="" xmlns:a16="http://schemas.microsoft.com/office/drawing/2014/main" id="{5DB5238B-8FFE-1540-21FD-23F627493049}"/>
              </a:ext>
            </a:extLst>
          </p:cNvPr>
          <p:cNvSpPr/>
          <p:nvPr/>
        </p:nvSpPr>
        <p:spPr>
          <a:xfrm>
            <a:off x="2361515" y="7293526"/>
            <a:ext cx="2204450" cy="577209"/>
          </a:xfrm>
          <a:prstGeom prst="rect">
            <a:avLst/>
          </a:prstGeom>
        </p:spPr>
        <p:txBody>
          <a:bodyPr wrap="none">
            <a:spAutoFit/>
          </a:bodyPr>
          <a:lstStyle/>
          <a:p>
            <a:pPr marL="0" marR="0" lvl="0" indent="0" algn="l" defTabSz="1200424" rtl="0" eaLnBrk="1" fontAlgn="auto" latinLnBrk="0" hangingPunct="1">
              <a:lnSpc>
                <a:spcPct val="100000"/>
              </a:lnSpc>
              <a:spcBef>
                <a:spcPts val="0"/>
              </a:spcBef>
              <a:spcAft>
                <a:spcPts val="0"/>
              </a:spcAft>
              <a:buClrTx/>
              <a:buSzTx/>
              <a:buFontTx/>
              <a:buNone/>
              <a:tabLst/>
              <a:defRPr/>
            </a:pP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r>
              <a:rPr kumimoji="1" lang="zh-TW" altLang="en-US"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改善前</a:t>
            </a: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endParaRPr kumimoji="0" lang="zh-TW" altLang="en-US" sz="3151" b="0" i="0" u="none" strike="noStrike" kern="0" cap="none" spc="0" normalizeH="0" baseline="0" noProof="0" dirty="0">
              <a:ln>
                <a:noFill/>
              </a:ln>
              <a:solidFill>
                <a:srgbClr val="5B9BD5"/>
              </a:solidFill>
              <a:effectLst/>
              <a:uLnTx/>
              <a:uFillTx/>
              <a:latin typeface="Calibri" panose="020F0502020204030204"/>
              <a:ea typeface="新細明體" panose="02020500000000000000" pitchFamily="18" charset="-120"/>
              <a:cs typeface="+mn-cs"/>
            </a:endParaRPr>
          </a:p>
        </p:txBody>
      </p:sp>
      <p:sp>
        <p:nvSpPr>
          <p:cNvPr id="7" name="矩形 6">
            <a:extLst>
              <a:ext uri="{FF2B5EF4-FFF2-40B4-BE49-F238E27FC236}">
                <a16:creationId xmlns="" xmlns:a16="http://schemas.microsoft.com/office/drawing/2014/main" id="{113B71AD-7B55-B049-E4BF-E34CA31F4ED6}"/>
              </a:ext>
            </a:extLst>
          </p:cNvPr>
          <p:cNvSpPr/>
          <p:nvPr/>
        </p:nvSpPr>
        <p:spPr>
          <a:xfrm>
            <a:off x="8312870" y="7293526"/>
            <a:ext cx="2204450" cy="577209"/>
          </a:xfrm>
          <a:prstGeom prst="rect">
            <a:avLst/>
          </a:prstGeom>
        </p:spPr>
        <p:txBody>
          <a:bodyPr wrap="none">
            <a:spAutoFit/>
          </a:bodyPr>
          <a:lstStyle/>
          <a:p>
            <a:pPr marL="0" marR="0" lvl="0" indent="0" algn="l" defTabSz="1200424" rtl="0" eaLnBrk="1" fontAlgn="auto" latinLnBrk="0" hangingPunct="1">
              <a:lnSpc>
                <a:spcPct val="100000"/>
              </a:lnSpc>
              <a:spcBef>
                <a:spcPts val="0"/>
              </a:spcBef>
              <a:spcAft>
                <a:spcPts val="0"/>
              </a:spcAft>
              <a:buClrTx/>
              <a:buSzTx/>
              <a:buFontTx/>
              <a:buNone/>
              <a:tabLst/>
              <a:defRPr/>
            </a:pP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r>
              <a:rPr kumimoji="1" lang="zh-TW" altLang="en-US"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改善後</a:t>
            </a:r>
            <a:r>
              <a:rPr kumimoji="1" lang="en-US" altLang="zh-TW" sz="3151" b="0" i="0" u="none" strike="noStrike" kern="0" cap="none" spc="0" normalizeH="0" baseline="0" noProof="0" dirty="0">
                <a:ln>
                  <a:noFill/>
                </a:ln>
                <a:solidFill>
                  <a:srgbClr val="5B9BD5"/>
                </a:solidFill>
                <a:effectLst/>
                <a:uLnTx/>
                <a:uFillTx/>
                <a:latin typeface="標楷體" pitchFamily="65" charset="-120"/>
                <a:ea typeface="標楷體" pitchFamily="65" charset="-120"/>
                <a:cs typeface="+mn-cs"/>
              </a:rPr>
              <a:t>】</a:t>
            </a:r>
            <a:endParaRPr kumimoji="0" lang="zh-TW" altLang="en-US" sz="3151" b="0" i="0" u="none" strike="noStrike" kern="0" cap="none" spc="0" normalizeH="0" baseline="0" noProof="0" dirty="0">
              <a:ln>
                <a:noFill/>
              </a:ln>
              <a:solidFill>
                <a:srgbClr val="5B9BD5"/>
              </a:solidFill>
              <a:effectLst/>
              <a:uLnTx/>
              <a:uFillTx/>
              <a:latin typeface="Calibri" panose="020F0502020204030204"/>
              <a:ea typeface="新細明體" panose="02020500000000000000" pitchFamily="18" charset="-120"/>
              <a:cs typeface="+mn-cs"/>
            </a:endParaRPr>
          </a:p>
        </p:txBody>
      </p:sp>
      <p:pic>
        <p:nvPicPr>
          <p:cNvPr id="4" name="圖片 3">
            <a:extLst>
              <a:ext uri="{FF2B5EF4-FFF2-40B4-BE49-F238E27FC236}">
                <a16:creationId xmlns="" xmlns:a16="http://schemas.microsoft.com/office/drawing/2014/main" id="{2E56CD62-4291-485E-CEB3-D0A767A893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6807200" y="2871522"/>
            <a:ext cx="5558954" cy="4169216"/>
          </a:xfrm>
          <a:prstGeom prst="rect">
            <a:avLst/>
          </a:prstGeom>
        </p:spPr>
      </p:pic>
      <p:pic>
        <p:nvPicPr>
          <p:cNvPr id="10" name="圖片 9">
            <a:extLst>
              <a:ext uri="{FF2B5EF4-FFF2-40B4-BE49-F238E27FC236}">
                <a16:creationId xmlns="" xmlns:a16="http://schemas.microsoft.com/office/drawing/2014/main" id="{2E2BE13B-04F2-1ED6-4814-E2F4A49121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888" y="2871522"/>
            <a:ext cx="5557703" cy="4169218"/>
          </a:xfrm>
          <a:prstGeom prst="rect">
            <a:avLst/>
          </a:prstGeom>
        </p:spPr>
      </p:pic>
    </p:spTree>
    <p:extLst>
      <p:ext uri="{BB962C8B-B14F-4D97-AF65-F5344CB8AC3E}">
        <p14:creationId xmlns:p14="http://schemas.microsoft.com/office/powerpoint/2010/main" val="11485752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27541" y="1435810"/>
            <a:ext cx="4224233"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避難層坡道及扶手</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6" name="矩形 5"/>
          <p:cNvSpPr/>
          <p:nvPr/>
        </p:nvSpPr>
        <p:spPr>
          <a:xfrm>
            <a:off x="1252750" y="8216015"/>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7" name="矩形 6"/>
          <p:cNvSpPr/>
          <p:nvPr/>
        </p:nvSpPr>
        <p:spPr>
          <a:xfrm>
            <a:off x="7534806" y="8360585"/>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1596" y="2115991"/>
            <a:ext cx="2268848" cy="3025130"/>
          </a:xfrm>
          <a:prstGeom prst="rect">
            <a:avLst/>
          </a:prstGeom>
        </p:spPr>
      </p:pic>
      <p:pic>
        <p:nvPicPr>
          <p:cNvPr id="4" name="圖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7369" y="5141121"/>
            <a:ext cx="4071844" cy="3053883"/>
          </a:xfrm>
          <a:prstGeom prst="rect">
            <a:avLst/>
          </a:prstGeom>
        </p:spPr>
      </p:pic>
      <p:pic>
        <p:nvPicPr>
          <p:cNvPr id="8" name="圖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77370" y="1921658"/>
            <a:ext cx="4071845" cy="3053884"/>
          </a:xfrm>
          <a:prstGeom prst="rect">
            <a:avLst/>
          </a:prstGeom>
        </p:spPr>
      </p:pic>
      <p:pic>
        <p:nvPicPr>
          <p:cNvPr id="10" name="圖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04185" y="3087251"/>
            <a:ext cx="3171178" cy="4228238"/>
          </a:xfrm>
          <a:prstGeom prst="rect">
            <a:avLst/>
          </a:prstGeom>
        </p:spPr>
      </p:pic>
      <p:pic>
        <p:nvPicPr>
          <p:cNvPr id="11" name="圖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292" y="5352786"/>
            <a:ext cx="3789624" cy="2842218"/>
          </a:xfrm>
          <a:prstGeom prst="rect">
            <a:avLst/>
          </a:prstGeom>
        </p:spPr>
      </p:pic>
    </p:spTree>
    <p:extLst>
      <p:ext uri="{BB962C8B-B14F-4D97-AF65-F5344CB8AC3E}">
        <p14:creationId xmlns:p14="http://schemas.microsoft.com/office/powerpoint/2010/main" val="36079697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61071" y="1313543"/>
            <a:ext cx="6244017"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室外通路、避難層坡道及扶手</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10" name="圖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6384997" y="3726622"/>
            <a:ext cx="5730586" cy="4297941"/>
          </a:xfrm>
          <a:prstGeom prst="rect">
            <a:avLst/>
          </a:prstGeom>
        </p:spPr>
      </p:pic>
      <p:pic>
        <p:nvPicPr>
          <p:cNvPr id="11" name="圖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78065" y="3200560"/>
            <a:ext cx="5513146" cy="4134859"/>
          </a:xfrm>
          <a:prstGeom prst="rect">
            <a:avLst/>
          </a:prstGeom>
        </p:spPr>
      </p:pic>
      <p:sp>
        <p:nvSpPr>
          <p:cNvPr id="13" name="矩形 12"/>
          <p:cNvSpPr/>
          <p:nvPr/>
        </p:nvSpPr>
        <p:spPr>
          <a:xfrm>
            <a:off x="2339283" y="819104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4" name="矩形 13"/>
          <p:cNvSpPr/>
          <p:nvPr/>
        </p:nvSpPr>
        <p:spPr>
          <a:xfrm>
            <a:off x="8290639" y="819104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22063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93717" y="1009603"/>
            <a:ext cx="6401435" cy="997708"/>
          </a:xfrm>
          <a:prstGeom prst="rect">
            <a:avLst/>
          </a:prstGeom>
        </p:spPr>
        <p:txBody>
          <a:bodyPr vert="horz" wrap="square" lIns="0" tIns="12699" rIns="0" bIns="0" rtlCol="0">
            <a:spAutoFit/>
          </a:bodyPr>
          <a:lstStyle/>
          <a:p>
            <a:pPr marL="12699">
              <a:spcBef>
                <a:spcPts val="100"/>
              </a:spcBef>
            </a:pPr>
            <a:r>
              <a:rPr sz="6400" b="0" spc="-129" dirty="0" err="1">
                <a:solidFill>
                  <a:srgbClr val="BB484A"/>
                </a:solidFill>
              </a:rPr>
              <a:t>違章建築處理</a:t>
            </a:r>
            <a:r>
              <a:rPr lang="zh-TW" altLang="en-US" sz="6400" b="0" spc="-129" dirty="0">
                <a:solidFill>
                  <a:srgbClr val="BB484A"/>
                </a:solidFill>
                <a:latin typeface="Microsoft YaHei" panose="020B0503020204020204" pitchFamily="34" charset="-122"/>
                <a:ea typeface="Microsoft YaHei" panose="020B0503020204020204" pitchFamily="34" charset="-122"/>
              </a:rPr>
              <a:t>要點</a:t>
            </a:r>
            <a:endParaRPr sz="6400" b="0" dirty="0">
              <a:latin typeface="Microsoft YaHei" panose="020B0503020204020204" pitchFamily="34" charset="-122"/>
              <a:ea typeface="Microsoft YaHei" panose="020B0503020204020204" pitchFamily="34" charset="-122"/>
            </a:endParaRPr>
          </a:p>
        </p:txBody>
      </p:sp>
      <p:sp>
        <p:nvSpPr>
          <p:cNvPr id="3" name="object 3"/>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4" name="object 4"/>
          <p:cNvSpPr txBox="1"/>
          <p:nvPr/>
        </p:nvSpPr>
        <p:spPr>
          <a:xfrm>
            <a:off x="393700" y="3154696"/>
            <a:ext cx="292100" cy="431165"/>
          </a:xfrm>
          <a:prstGeom prst="rect">
            <a:avLst/>
          </a:prstGeom>
        </p:spPr>
        <p:txBody>
          <a:bodyPr vert="horz" wrap="square" lIns="0" tIns="13969" rIns="0" bIns="0" rtlCol="0">
            <a:spAutoFit/>
          </a:bodyPr>
          <a:lstStyle/>
          <a:p>
            <a:pPr marL="12699">
              <a:spcBef>
                <a:spcPts val="110"/>
              </a:spcBef>
            </a:pPr>
            <a:r>
              <a:rPr sz="2700" spc="6" dirty="0">
                <a:solidFill>
                  <a:srgbClr val="5C86B9"/>
                </a:solidFill>
                <a:latin typeface="Arial Unicode MS"/>
                <a:cs typeface="Arial Unicode MS"/>
              </a:rPr>
              <a:t>✤</a:t>
            </a:r>
            <a:endParaRPr sz="2700">
              <a:latin typeface="Arial Unicode MS"/>
              <a:cs typeface="Arial Unicode MS"/>
            </a:endParaRPr>
          </a:p>
        </p:txBody>
      </p:sp>
      <p:sp>
        <p:nvSpPr>
          <p:cNvPr id="5" name="object 5"/>
          <p:cNvSpPr txBox="1"/>
          <p:nvPr/>
        </p:nvSpPr>
        <p:spPr>
          <a:xfrm>
            <a:off x="901700" y="2954036"/>
            <a:ext cx="10706100" cy="2778130"/>
          </a:xfrm>
          <a:prstGeom prst="rect">
            <a:avLst/>
          </a:prstGeom>
        </p:spPr>
        <p:txBody>
          <a:bodyPr vert="horz" wrap="square" lIns="0" tIns="106614" rIns="0" bIns="0" rtlCol="0">
            <a:spAutoFit/>
          </a:bodyPr>
          <a:lstStyle/>
          <a:p>
            <a:pPr marL="114231" marR="5080" algn="just">
              <a:lnSpc>
                <a:spcPct val="116199"/>
              </a:lnSpc>
            </a:pPr>
            <a:r>
              <a:rPr sz="3800" b="1" dirty="0" err="1">
                <a:solidFill>
                  <a:srgbClr val="C00000"/>
                </a:solidFill>
                <a:latin typeface="Microsoft YaHei"/>
                <a:cs typeface="Microsoft YaHei"/>
              </a:rPr>
              <a:t>違章建築</a:t>
            </a:r>
            <a:r>
              <a:rPr lang="en-US" altLang="zh-TW" sz="3800" b="1" dirty="0">
                <a:solidFill>
                  <a:srgbClr val="C00000"/>
                </a:solidFill>
                <a:latin typeface="Microsoft YaHei"/>
                <a:cs typeface="Microsoft YaHei"/>
              </a:rPr>
              <a:t>:</a:t>
            </a:r>
          </a:p>
          <a:p>
            <a:pPr marL="114231" marR="5080" algn="just">
              <a:lnSpc>
                <a:spcPct val="116199"/>
              </a:lnSpc>
            </a:pPr>
            <a:r>
              <a:rPr sz="3800" dirty="0" err="1">
                <a:latin typeface="Microsoft YaHei"/>
                <a:cs typeface="Microsoft YaHei"/>
              </a:rPr>
              <a:t>為建築法適⽤地區內，依法</a:t>
            </a:r>
            <a:r>
              <a:rPr sz="3800" b="1" dirty="0" err="1">
                <a:solidFill>
                  <a:srgbClr val="BB484A"/>
                </a:solidFill>
                <a:latin typeface="Microsoft YaHei"/>
                <a:cs typeface="Microsoft YaHei"/>
              </a:rPr>
              <a:t>應申請</a:t>
            </a:r>
            <a:r>
              <a:rPr sz="3800" dirty="0" err="1">
                <a:latin typeface="Microsoft YaHei"/>
                <a:cs typeface="Microsoft YaHei"/>
              </a:rPr>
              <a:t>當地主管建築</a:t>
            </a:r>
            <a:endParaRPr lang="en-US" sz="3800" dirty="0">
              <a:latin typeface="Microsoft YaHei"/>
              <a:cs typeface="Microsoft YaHei"/>
            </a:endParaRPr>
          </a:p>
          <a:p>
            <a:pPr marL="114231" marR="5080" algn="just">
              <a:lnSpc>
                <a:spcPct val="116199"/>
              </a:lnSpc>
            </a:pPr>
            <a:r>
              <a:rPr sz="3800" dirty="0" err="1">
                <a:latin typeface="Microsoft YaHei"/>
                <a:cs typeface="Microsoft YaHei"/>
              </a:rPr>
              <a:t>機關之</a:t>
            </a:r>
            <a:r>
              <a:rPr sz="3800" b="1" dirty="0" err="1">
                <a:solidFill>
                  <a:srgbClr val="BB484A"/>
                </a:solidFill>
                <a:latin typeface="Microsoft YaHei"/>
                <a:cs typeface="Microsoft YaHei"/>
              </a:rPr>
              <a:t>審查許可</a:t>
            </a:r>
            <a:r>
              <a:rPr sz="3800" dirty="0" err="1">
                <a:latin typeface="Microsoft YaHei"/>
                <a:cs typeface="Microsoft YaHei"/>
              </a:rPr>
              <a:t>並發給執照⽅能建築</a:t>
            </a:r>
            <a:r>
              <a:rPr sz="3800" dirty="0">
                <a:latin typeface="Microsoft YaHei"/>
                <a:cs typeface="Microsoft YaHei"/>
              </a:rPr>
              <a:t>，</a:t>
            </a:r>
            <a:r>
              <a:rPr lang="zh-TW" altLang="en-US" sz="3800" b="1" dirty="0">
                <a:latin typeface="Microsoft YaHei"/>
                <a:cs typeface="Microsoft YaHei"/>
              </a:rPr>
              <a:t>未取得審</a:t>
            </a:r>
            <a:endParaRPr lang="en-US" altLang="zh-TW" sz="3800" b="1" dirty="0">
              <a:latin typeface="Microsoft YaHei"/>
              <a:cs typeface="Microsoft YaHei"/>
            </a:endParaRPr>
          </a:p>
          <a:p>
            <a:pPr marL="114231" marR="5080" algn="just">
              <a:lnSpc>
                <a:spcPct val="116199"/>
              </a:lnSpc>
            </a:pPr>
            <a:r>
              <a:rPr lang="zh-TW" altLang="en-US" sz="3800" b="1" dirty="0">
                <a:latin typeface="Microsoft YaHei"/>
                <a:cs typeface="Microsoft YaHei"/>
              </a:rPr>
              <a:t>查許可</a:t>
            </a:r>
            <a:r>
              <a:rPr sz="3800" b="1" dirty="0">
                <a:solidFill>
                  <a:srgbClr val="BB484A"/>
                </a:solidFill>
                <a:latin typeface="Microsoft YaHei"/>
                <a:cs typeface="Microsoft YaHei"/>
              </a:rPr>
              <a:t>⽽</a:t>
            </a:r>
            <a:r>
              <a:rPr sz="3800" b="1" dirty="0" err="1">
                <a:solidFill>
                  <a:srgbClr val="BB484A"/>
                </a:solidFill>
                <a:latin typeface="Microsoft YaHei"/>
                <a:cs typeface="Microsoft YaHei"/>
              </a:rPr>
              <a:t>擅⾃建築</a:t>
            </a:r>
            <a:r>
              <a:rPr sz="3800" dirty="0" err="1">
                <a:latin typeface="Microsoft YaHei"/>
                <a:cs typeface="Microsoft YaHei"/>
              </a:rPr>
              <a:t>之建築物</a:t>
            </a:r>
            <a:r>
              <a:rPr sz="3800" dirty="0">
                <a:latin typeface="Microsoft YaHei"/>
                <a:cs typeface="Microsoft YaHei"/>
              </a:rPr>
              <a:t>。</a:t>
            </a:r>
            <a:endParaRPr sz="3800" dirty="0">
              <a:latin typeface="Palatino Linotype"/>
              <a:cs typeface="Palatino Linotype"/>
            </a:endParaRPr>
          </a:p>
        </p:txBody>
      </p:sp>
      <p:sp>
        <p:nvSpPr>
          <p:cNvPr id="6" name="投影片編號版面配置區 5"/>
          <p:cNvSpPr>
            <a:spLocks noGrp="1"/>
          </p:cNvSpPr>
          <p:nvPr>
            <p:ph type="sldNum" sz="quarter" idx="7"/>
          </p:nvPr>
        </p:nvSpPr>
        <p:spPr/>
        <p:txBody>
          <a:bodyPr/>
          <a:lstStyle/>
          <a:p>
            <a:fld id="{B6F15528-21DE-4FAA-801E-634DDDAF4B2B}" type="slidenum">
              <a:rPr lang="en-US" altLang="zh-TW" smtClean="0"/>
              <a:t>7</a:t>
            </a:fld>
            <a:endParaRPr lang="zh-TW" altLang="en-US"/>
          </a:p>
        </p:txBody>
      </p:sp>
      <p:sp>
        <p:nvSpPr>
          <p:cNvPr id="7" name="矩形 6"/>
          <p:cNvSpPr/>
          <p:nvPr/>
        </p:nvSpPr>
        <p:spPr>
          <a:xfrm>
            <a:off x="7008553" y="1551725"/>
            <a:ext cx="3230256" cy="369271"/>
          </a:xfrm>
          <a:prstGeom prst="rect">
            <a:avLst/>
          </a:prstGeom>
        </p:spPr>
        <p:txBody>
          <a:bodyPr wrap="none" lIns="91383" tIns="45690" rIns="91383" bIns="45690">
            <a:spAutoFit/>
          </a:bodyPr>
          <a:lstStyle/>
          <a:p>
            <a:r>
              <a:rPr lang="zh-TW" altLang="en-US" dirty="0"/>
              <a:t>發布日</a:t>
            </a:r>
            <a:r>
              <a:rPr lang="en-US" altLang="zh-TW" dirty="0"/>
              <a:t>:</a:t>
            </a:r>
            <a:r>
              <a:rPr lang="zh-TW" altLang="en-US" dirty="0"/>
              <a:t>民國 </a:t>
            </a:r>
            <a:r>
              <a:rPr lang="en-US" altLang="zh-TW" dirty="0"/>
              <a:t>104 </a:t>
            </a:r>
            <a:r>
              <a:rPr lang="zh-TW" altLang="en-US" dirty="0"/>
              <a:t>年 </a:t>
            </a:r>
            <a:r>
              <a:rPr lang="en-US" altLang="zh-TW" dirty="0"/>
              <a:t>10 </a:t>
            </a:r>
            <a:r>
              <a:rPr lang="zh-TW" altLang="en-US" dirty="0"/>
              <a:t>月 </a:t>
            </a:r>
            <a:r>
              <a:rPr lang="en-US" altLang="zh-TW" dirty="0"/>
              <a:t>14 </a:t>
            </a:r>
            <a:r>
              <a:rPr lang="zh-TW" altLang="en-US" dirty="0"/>
              <a:t>日</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72434" y="1458040"/>
            <a:ext cx="6244017"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室外通路、避難層坡道及扶手</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752970" y="3212299"/>
            <a:ext cx="5702102" cy="4276577"/>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6704323" y="3212299"/>
            <a:ext cx="5702105" cy="4276578"/>
          </a:xfrm>
          <a:prstGeom prst="rect">
            <a:avLst/>
          </a:prstGeom>
        </p:spPr>
      </p:pic>
      <p:sp>
        <p:nvSpPr>
          <p:cNvPr id="8" name="矩形 7"/>
          <p:cNvSpPr/>
          <p:nvPr/>
        </p:nvSpPr>
        <p:spPr>
          <a:xfrm>
            <a:off x="2472663" y="78381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2" name="矩形 11"/>
          <p:cNvSpPr/>
          <p:nvPr/>
        </p:nvSpPr>
        <p:spPr>
          <a:xfrm>
            <a:off x="8424020" y="7838172"/>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34314679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503892" y="8294349"/>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0" name="矩形 9"/>
          <p:cNvSpPr/>
          <p:nvPr/>
        </p:nvSpPr>
        <p:spPr>
          <a:xfrm>
            <a:off x="9943146" y="8072127"/>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5496" y="1514551"/>
            <a:ext cx="4514581" cy="3385936"/>
          </a:xfrm>
          <a:prstGeom prst="rect">
            <a:avLst/>
          </a:prstGeom>
        </p:spPr>
      </p:pic>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346327" y="5556627"/>
            <a:ext cx="3821491" cy="2866118"/>
          </a:xfrm>
          <a:prstGeom prst="rect">
            <a:avLst/>
          </a:prstGeom>
        </p:spPr>
      </p:pic>
      <p:pic>
        <p:nvPicPr>
          <p:cNvPr id="9" name="圖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335025" y="5572650"/>
            <a:ext cx="3778763" cy="2834074"/>
          </a:xfrm>
          <a:prstGeom prst="rect">
            <a:avLst/>
          </a:prstGeom>
        </p:spPr>
      </p:pic>
      <p:pic>
        <p:nvPicPr>
          <p:cNvPr id="11" name="圖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6807370" y="1484662"/>
            <a:ext cx="4594286" cy="3445715"/>
          </a:xfrm>
          <a:prstGeom prst="rect">
            <a:avLst/>
          </a:prstGeom>
        </p:spPr>
      </p:pic>
      <p:sp>
        <p:nvSpPr>
          <p:cNvPr id="12" name="矩形 11"/>
          <p:cNvSpPr/>
          <p:nvPr/>
        </p:nvSpPr>
        <p:spPr>
          <a:xfrm>
            <a:off x="1175496" y="730013"/>
            <a:ext cx="4224233"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避難層坡道及扶手</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14692834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04574" y="3098367"/>
            <a:ext cx="5424224" cy="4068168"/>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803480" y="2366154"/>
            <a:ext cx="5524261" cy="4143196"/>
          </a:xfrm>
          <a:prstGeom prst="rect">
            <a:avLst/>
          </a:prstGeom>
        </p:spPr>
      </p:pic>
      <p:sp>
        <p:nvSpPr>
          <p:cNvPr id="12" name="矩形 11"/>
          <p:cNvSpPr/>
          <p:nvPr/>
        </p:nvSpPr>
        <p:spPr>
          <a:xfrm>
            <a:off x="737833" y="1166724"/>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3" name="矩形 12"/>
          <p:cNvSpPr/>
          <p:nvPr/>
        </p:nvSpPr>
        <p:spPr>
          <a:xfrm>
            <a:off x="2685329" y="7655603"/>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4" name="矩形 13"/>
          <p:cNvSpPr/>
          <p:nvPr/>
        </p:nvSpPr>
        <p:spPr>
          <a:xfrm>
            <a:off x="8567637" y="765560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319640446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59990" y="1122263"/>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73113" y="3253523"/>
            <a:ext cx="5064831" cy="3798624"/>
          </a:xfrm>
          <a:prstGeom prst="rect">
            <a:avLst/>
          </a:prstGeom>
        </p:spPr>
      </p:pic>
      <p:pic>
        <p:nvPicPr>
          <p:cNvPr id="4" name="圖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081220" y="3253526"/>
            <a:ext cx="5064835" cy="3798626"/>
          </a:xfrm>
          <a:prstGeom prst="rect">
            <a:avLst/>
          </a:prstGeom>
        </p:spPr>
      </p:pic>
      <p:pic>
        <p:nvPicPr>
          <p:cNvPr id="6" name="圖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004054" y="3253523"/>
            <a:ext cx="5064831" cy="3798624"/>
          </a:xfrm>
          <a:prstGeom prst="rect">
            <a:avLst/>
          </a:prstGeom>
        </p:spPr>
      </p:pic>
      <p:sp>
        <p:nvSpPr>
          <p:cNvPr id="8" name="矩形 7"/>
          <p:cNvSpPr/>
          <p:nvPr/>
        </p:nvSpPr>
        <p:spPr>
          <a:xfrm>
            <a:off x="1450064" y="7971241"/>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9" name="矩形 8"/>
          <p:cNvSpPr/>
          <p:nvPr/>
        </p:nvSpPr>
        <p:spPr>
          <a:xfrm>
            <a:off x="7401421" y="7971241"/>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2024123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754804" y="3172008"/>
            <a:ext cx="5450161" cy="4087620"/>
          </a:xfrm>
          <a:prstGeom prst="rect">
            <a:avLst/>
          </a:prstGeom>
        </p:spPr>
      </p:pic>
      <p:sp>
        <p:nvSpPr>
          <p:cNvPr id="7" name="矩形 6"/>
          <p:cNvSpPr/>
          <p:nvPr/>
        </p:nvSpPr>
        <p:spPr>
          <a:xfrm>
            <a:off x="1471691" y="1222301"/>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97201" y="3172006"/>
            <a:ext cx="5450160" cy="4087620"/>
          </a:xfrm>
          <a:prstGeom prst="rect">
            <a:avLst/>
          </a:prstGeom>
        </p:spPr>
      </p:pic>
      <p:sp>
        <p:nvSpPr>
          <p:cNvPr id="10" name="矩形 9"/>
          <p:cNvSpPr/>
          <p:nvPr/>
        </p:nvSpPr>
        <p:spPr>
          <a:xfrm>
            <a:off x="2683857" y="807159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1" name="矩形 10"/>
          <p:cNvSpPr/>
          <p:nvPr/>
        </p:nvSpPr>
        <p:spPr>
          <a:xfrm>
            <a:off x="8348529" y="807159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3500151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71401" y="1122263"/>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0" name="矩形 9"/>
          <p:cNvSpPr/>
          <p:nvPr/>
        </p:nvSpPr>
        <p:spPr>
          <a:xfrm>
            <a:off x="2683857" y="807159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1" name="矩形 10"/>
          <p:cNvSpPr/>
          <p:nvPr/>
        </p:nvSpPr>
        <p:spPr>
          <a:xfrm>
            <a:off x="8348529" y="807159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04072" y="3002034"/>
            <a:ext cx="5661353" cy="4246015"/>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483873" y="3002034"/>
            <a:ext cx="5661353" cy="4246015"/>
          </a:xfrm>
          <a:prstGeom prst="rect">
            <a:avLst/>
          </a:prstGeom>
        </p:spPr>
      </p:pic>
    </p:spTree>
    <p:extLst>
      <p:ext uri="{BB962C8B-B14F-4D97-AF65-F5344CB8AC3E}">
        <p14:creationId xmlns:p14="http://schemas.microsoft.com/office/powerpoint/2010/main" val="35249186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371401" y="1122263"/>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0" name="矩形 9"/>
          <p:cNvSpPr/>
          <p:nvPr/>
        </p:nvSpPr>
        <p:spPr>
          <a:xfrm>
            <a:off x="2583567" y="807631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1" name="矩形 10"/>
          <p:cNvSpPr/>
          <p:nvPr/>
        </p:nvSpPr>
        <p:spPr>
          <a:xfrm>
            <a:off x="8348529" y="807159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6724704" y="3087247"/>
            <a:ext cx="5735450" cy="4301588"/>
          </a:xfrm>
          <a:prstGeom prst="rect">
            <a:avLst/>
          </a:prstGeom>
        </p:spPr>
      </p:pic>
      <p:pic>
        <p:nvPicPr>
          <p:cNvPr id="12" name="圖片 11"/>
          <p:cNvPicPr/>
          <p:nvPr/>
        </p:nvPicPr>
        <p:blipFill>
          <a:blip r:embed="rId3" cstate="print">
            <a:extLst>
              <a:ext uri="{28A0092B-C50C-407E-A947-70E740481C1C}">
                <a14:useLocalDpi xmlns:a14="http://schemas.microsoft.com/office/drawing/2010/main" val="0"/>
              </a:ext>
            </a:extLst>
          </a:blip>
          <a:stretch>
            <a:fillRect/>
          </a:stretch>
        </p:blipFill>
        <p:spPr>
          <a:xfrm>
            <a:off x="522413" y="3087247"/>
            <a:ext cx="5780606" cy="4301588"/>
          </a:xfrm>
          <a:prstGeom prst="rect">
            <a:avLst/>
          </a:prstGeom>
        </p:spPr>
      </p:pic>
    </p:spTree>
    <p:extLst>
      <p:ext uri="{BB962C8B-B14F-4D97-AF65-F5344CB8AC3E}">
        <p14:creationId xmlns:p14="http://schemas.microsoft.com/office/powerpoint/2010/main" val="8058687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014089" y="5330851"/>
            <a:ext cx="3708774" cy="2781580"/>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014090" y="1207100"/>
            <a:ext cx="3708772" cy="2781579"/>
          </a:xfrm>
          <a:prstGeom prst="rect">
            <a:avLst/>
          </a:prstGeom>
        </p:spPr>
      </p:pic>
      <p:pic>
        <p:nvPicPr>
          <p:cNvPr id="5" name="圖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512475" y="2518686"/>
            <a:ext cx="5878104" cy="4408579"/>
          </a:xfrm>
          <a:prstGeom prst="rect">
            <a:avLst/>
          </a:prstGeom>
        </p:spPr>
      </p:pic>
      <p:sp>
        <p:nvSpPr>
          <p:cNvPr id="7" name="矩形 6"/>
          <p:cNvSpPr/>
          <p:nvPr/>
        </p:nvSpPr>
        <p:spPr>
          <a:xfrm>
            <a:off x="6892831" y="708652"/>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避難層出入口</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1692659" y="857602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0" name="矩形 9"/>
          <p:cNvSpPr/>
          <p:nvPr/>
        </p:nvSpPr>
        <p:spPr>
          <a:xfrm>
            <a:off x="8424023" y="7994321"/>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5783786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97286" y="2620409"/>
            <a:ext cx="4126523" cy="5502031"/>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04427" y="3349847"/>
            <a:ext cx="5390877" cy="4043158"/>
          </a:xfrm>
          <a:prstGeom prst="rect">
            <a:avLst/>
          </a:prstGeom>
        </p:spPr>
      </p:pic>
      <p:sp>
        <p:nvSpPr>
          <p:cNvPr id="6" name="矩形 5"/>
          <p:cNvSpPr/>
          <p:nvPr/>
        </p:nvSpPr>
        <p:spPr>
          <a:xfrm>
            <a:off x="771180" y="1177839"/>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室內通路走廊</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7" name="矩形 6"/>
          <p:cNvSpPr/>
          <p:nvPr/>
        </p:nvSpPr>
        <p:spPr>
          <a:xfrm>
            <a:off x="2405976" y="823831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8546290" y="823831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13232447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8385794" y="4334949"/>
            <a:ext cx="4023707" cy="3017781"/>
          </a:xfrm>
          <a:prstGeom prst="rect">
            <a:avLst/>
          </a:prstGeom>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501193" y="4343291"/>
            <a:ext cx="4023707" cy="3017781"/>
          </a:xfrm>
          <a:prstGeom prst="rect">
            <a:avLst/>
          </a:prstGeom>
        </p:spPr>
      </p:pic>
      <p:pic>
        <p:nvPicPr>
          <p:cNvPr id="10" name="圖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31188" y="4349544"/>
            <a:ext cx="4007029" cy="3005272"/>
          </a:xfrm>
          <a:prstGeom prst="rect">
            <a:avLst/>
          </a:prstGeom>
        </p:spPr>
      </p:pic>
      <p:sp>
        <p:nvSpPr>
          <p:cNvPr id="11" name="矩形 10"/>
          <p:cNvSpPr/>
          <p:nvPr/>
        </p:nvSpPr>
        <p:spPr>
          <a:xfrm>
            <a:off x="771180" y="1177839"/>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室內通路走廊</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12" name="圖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6461663" y="745664"/>
            <a:ext cx="3935984" cy="2951989"/>
          </a:xfrm>
          <a:prstGeom prst="rect">
            <a:avLst/>
          </a:prstGeom>
        </p:spPr>
      </p:pic>
      <p:sp>
        <p:nvSpPr>
          <p:cNvPr id="13" name="矩形 12"/>
          <p:cNvSpPr/>
          <p:nvPr/>
        </p:nvSpPr>
        <p:spPr>
          <a:xfrm>
            <a:off x="1503345" y="8091700"/>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4" name="矩形 13"/>
          <p:cNvSpPr/>
          <p:nvPr/>
        </p:nvSpPr>
        <p:spPr>
          <a:xfrm>
            <a:off x="7551611" y="8124359"/>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3794305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0073411B-AE20-7DF7-D650-4AC6B8F07713}"/>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7E3899F5-ECB1-2AE6-541A-7020FD1EC26C}"/>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4" name="object 4">
            <a:extLst>
              <a:ext uri="{FF2B5EF4-FFF2-40B4-BE49-F238E27FC236}">
                <a16:creationId xmlns="" xmlns:a16="http://schemas.microsoft.com/office/drawing/2014/main" id="{E1ADA09E-13CA-FE7F-5FE7-0BFA709DE85B}"/>
              </a:ext>
            </a:extLst>
          </p:cNvPr>
          <p:cNvSpPr txBox="1"/>
          <p:nvPr/>
        </p:nvSpPr>
        <p:spPr>
          <a:xfrm>
            <a:off x="393700" y="3145248"/>
            <a:ext cx="249554" cy="345607"/>
          </a:xfrm>
          <a:prstGeom prst="rect">
            <a:avLst/>
          </a:prstGeom>
        </p:spPr>
        <p:txBody>
          <a:bodyPr vert="horz" wrap="square" lIns="0" tIns="17145" rIns="0" bIns="0" rtlCol="0">
            <a:spAutoFit/>
          </a:bodyPr>
          <a:lstStyle/>
          <a:p>
            <a:pPr marL="12699">
              <a:spcBef>
                <a:spcPts val="135"/>
              </a:spcBef>
            </a:pPr>
            <a:r>
              <a:rPr sz="2100" spc="26" dirty="0">
                <a:solidFill>
                  <a:srgbClr val="5C86B9"/>
                </a:solidFill>
                <a:latin typeface="Arial Unicode MS"/>
                <a:cs typeface="Arial Unicode MS"/>
              </a:rPr>
              <a:t>✤</a:t>
            </a:r>
            <a:endParaRPr sz="2100">
              <a:latin typeface="Arial Unicode MS"/>
              <a:cs typeface="Arial Unicode MS"/>
            </a:endParaRPr>
          </a:p>
        </p:txBody>
      </p:sp>
      <p:sp>
        <p:nvSpPr>
          <p:cNvPr id="5" name="object 5">
            <a:extLst>
              <a:ext uri="{FF2B5EF4-FFF2-40B4-BE49-F238E27FC236}">
                <a16:creationId xmlns="" xmlns:a16="http://schemas.microsoft.com/office/drawing/2014/main" id="{BFC01C4F-6B94-5807-B98E-D352E565979A}"/>
              </a:ext>
            </a:extLst>
          </p:cNvPr>
          <p:cNvSpPr txBox="1"/>
          <p:nvPr/>
        </p:nvSpPr>
        <p:spPr>
          <a:xfrm>
            <a:off x="825500" y="2963993"/>
            <a:ext cx="11785600" cy="6443115"/>
          </a:xfrm>
          <a:prstGeom prst="rect">
            <a:avLst/>
          </a:prstGeom>
        </p:spPr>
        <p:txBody>
          <a:bodyPr vert="horz" wrap="square" lIns="0" tIns="96461" rIns="0" bIns="0" rtlCol="0">
            <a:spAutoFit/>
          </a:bodyPr>
          <a:lstStyle/>
          <a:p>
            <a:pPr marL="190381">
              <a:lnSpc>
                <a:spcPct val="150000"/>
              </a:lnSpc>
              <a:spcBef>
                <a:spcPts val="660"/>
              </a:spcBef>
              <a:tabLst>
                <a:tab pos="1971675" algn="l"/>
              </a:tabLst>
            </a:pPr>
            <a:r>
              <a:rPr lang="zh-TW" altLang="en-US" sz="3100" b="1" spc="-10" dirty="0">
                <a:latin typeface="Microsoft YaHei"/>
                <a:cs typeface="Microsoft YaHei"/>
              </a:rPr>
              <a:t>本要點用詞之定義如下：</a:t>
            </a:r>
          </a:p>
          <a:p>
            <a:pPr marL="1344613" indent="-806450">
              <a:lnSpc>
                <a:spcPct val="150000"/>
              </a:lnSpc>
              <a:spcBef>
                <a:spcPts val="660"/>
              </a:spcBef>
              <a:buClr>
                <a:schemeClr val="tx1"/>
              </a:buClr>
              <a:buFont typeface="+mj-ea"/>
              <a:buAutoNum type="ea1ChtPeriod"/>
            </a:pPr>
            <a:r>
              <a:rPr lang="zh-TW" altLang="en-US" sz="2800" dirty="0">
                <a:solidFill>
                  <a:srgbClr val="C00000"/>
                </a:solidFill>
                <a:latin typeface="微軟正黑體" panose="020B0604030504040204" pitchFamily="34" charset="-120"/>
                <a:ea typeface="微軟正黑體" panose="020B0604030504040204" pitchFamily="34" charset="-120"/>
                <a:cs typeface="Microsoft YaHei"/>
              </a:rPr>
              <a:t>新違建</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a:t>
            </a: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一百零一年四月二日以後後新產⽣之違建 。</a:t>
            </a:r>
          </a:p>
          <a:p>
            <a:pPr marL="1344613" indent="-806450">
              <a:lnSpc>
                <a:spcPct val="150000"/>
              </a:lnSpc>
              <a:spcBef>
                <a:spcPts val="660"/>
              </a:spcBef>
              <a:buClr>
                <a:schemeClr val="tx1"/>
              </a:buClr>
              <a:buFont typeface="+mj-ea"/>
              <a:buAutoNum type="ea1ChtPeriod"/>
            </a:pPr>
            <a:r>
              <a:rPr lang="zh-TW" altLang="en-US" sz="2800" dirty="0">
                <a:solidFill>
                  <a:srgbClr val="C00000"/>
                </a:solidFill>
                <a:latin typeface="微軟正黑體" panose="020B0604030504040204" pitchFamily="34" charset="-120"/>
                <a:ea typeface="微軟正黑體" panose="020B0604030504040204" pitchFamily="34" charset="-120"/>
                <a:cs typeface="Microsoft YaHei"/>
              </a:rPr>
              <a:t>既存違建</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a:t>
            </a: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一百零一年四月一日以前已存在之違建。</a:t>
            </a:r>
          </a:p>
          <a:p>
            <a:pPr marL="1344613" indent="-806450">
              <a:lnSpc>
                <a:spcPct val="150000"/>
              </a:lnSpc>
              <a:spcBef>
                <a:spcPts val="660"/>
              </a:spcBef>
              <a:buClr>
                <a:schemeClr val="tx1"/>
              </a:buClr>
              <a:buFont typeface="+mj-ea"/>
              <a:buAutoNum type="ea1ChtPeriod"/>
            </a:pPr>
            <a:r>
              <a:rPr lang="zh-TW" altLang="en-US" sz="2800" dirty="0">
                <a:solidFill>
                  <a:srgbClr val="C00000"/>
                </a:solidFill>
                <a:latin typeface="微軟正黑體" panose="020B0604030504040204" pitchFamily="34" charset="-120"/>
                <a:ea typeface="微軟正黑體" panose="020B0604030504040204" pitchFamily="34" charset="-120"/>
                <a:cs typeface="Microsoft YaHei"/>
              </a:rPr>
              <a:t>舊違建</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：民國</a:t>
            </a:r>
            <a:r>
              <a:rPr lang="zh-TW" altLang="en-US" sz="2800" b="1" dirty="0">
                <a:solidFill>
                  <a:schemeClr val="accent1">
                    <a:lumMod val="75000"/>
                  </a:schemeClr>
                </a:solidFill>
                <a:latin typeface="微軟正黑體" panose="020B0604030504040204" pitchFamily="34" charset="-120"/>
                <a:ea typeface="微軟正黑體" panose="020B0604030504040204" pitchFamily="34" charset="-120"/>
                <a:cs typeface="Microsoft YaHei"/>
              </a:rPr>
              <a:t>八十一年十一月四日以前已存在之建築物。</a:t>
            </a: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壁體：指能達成區劃或分割以界定空間之固定設施。</a:t>
            </a:r>
            <a:endParaRPr lang="en-US" altLang="zh-TW"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Font typeface="+mj-ea"/>
              <a:buAutoNum type="ea1ChtPeriod"/>
            </a:pP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防火間隔（巷）：指依建築技術規則建築設計施工編規定留 設之防火空間。民國九十三年一月一日以後領有建造執照之建築基地，未標示防火間隔者，以</a:t>
            </a:r>
            <a:r>
              <a:rPr lang="zh-TW" altLang="en-US" sz="2800"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距離地界線一點五公尺範圍內視為</a:t>
            </a: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防火間隔</a:t>
            </a:r>
            <a:r>
              <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rPr>
              <a:t>。</a:t>
            </a:r>
          </a:p>
          <a:p>
            <a:pPr marL="538163">
              <a:lnSpc>
                <a:spcPct val="150000"/>
              </a:lnSpc>
              <a:spcBef>
                <a:spcPts val="660"/>
              </a:spcBef>
            </a:pPr>
            <a:endPar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9257981B-74CA-ADC4-4B2D-AAB52C55B81D}"/>
              </a:ext>
            </a:extLst>
          </p:cNvPr>
          <p:cNvSpPr>
            <a:spLocks noGrp="1"/>
          </p:cNvSpPr>
          <p:nvPr>
            <p:ph type="sldNum" sz="quarter" idx="7"/>
          </p:nvPr>
        </p:nvSpPr>
        <p:spPr/>
        <p:txBody>
          <a:bodyPr/>
          <a:lstStyle/>
          <a:p>
            <a:fld id="{B6F15528-21DE-4FAA-801E-634DDDAF4B2B}" type="slidenum">
              <a:rPr lang="en-US" altLang="zh-TW" smtClean="0"/>
              <a:t>8</a:t>
            </a:fld>
            <a:endParaRPr lang="zh-TW" altLang="en-US"/>
          </a:p>
        </p:txBody>
      </p:sp>
      <p:sp>
        <p:nvSpPr>
          <p:cNvPr id="9" name="object 2">
            <a:extLst>
              <a:ext uri="{FF2B5EF4-FFF2-40B4-BE49-F238E27FC236}">
                <a16:creationId xmlns="" xmlns:a16="http://schemas.microsoft.com/office/drawing/2014/main" id="{B1345665-B79B-472B-11C3-8E903C91BDE9}"/>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335059132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522317" y="2940441"/>
            <a:ext cx="5376055" cy="4032042"/>
          </a:xfrm>
          <a:prstGeom prst="rect">
            <a:avLst/>
          </a:prstGeom>
        </p:spPr>
      </p:pic>
      <p:sp>
        <p:nvSpPr>
          <p:cNvPr id="5" name="矩形 4"/>
          <p:cNvSpPr/>
          <p:nvPr/>
        </p:nvSpPr>
        <p:spPr>
          <a:xfrm>
            <a:off x="1471438" y="1206001"/>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室內通路走廊</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28658" y="2940443"/>
            <a:ext cx="5376058" cy="4032043"/>
          </a:xfrm>
          <a:prstGeom prst="rect">
            <a:avLst/>
          </a:prstGeom>
        </p:spPr>
      </p:pic>
      <p:sp>
        <p:nvSpPr>
          <p:cNvPr id="7" name="矩形 6"/>
          <p:cNvSpPr/>
          <p:nvPr/>
        </p:nvSpPr>
        <p:spPr>
          <a:xfrm>
            <a:off x="2508618" y="795111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8323986" y="7951114"/>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42918513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93811" y="1188955"/>
            <a:ext cx="341632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室內通路走廊</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605573" y="2756220"/>
            <a:ext cx="5443608" cy="4082706"/>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61103" y="2756221"/>
            <a:ext cx="5443606" cy="4082704"/>
          </a:xfrm>
          <a:prstGeom prst="rect">
            <a:avLst/>
          </a:prstGeom>
        </p:spPr>
      </p:pic>
      <p:sp>
        <p:nvSpPr>
          <p:cNvPr id="7" name="矩形 6"/>
          <p:cNvSpPr/>
          <p:nvPr/>
        </p:nvSpPr>
        <p:spPr>
          <a:xfrm>
            <a:off x="2405976" y="823831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8" name="矩形 7"/>
          <p:cNvSpPr/>
          <p:nvPr/>
        </p:nvSpPr>
        <p:spPr>
          <a:xfrm>
            <a:off x="8546290" y="823831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8891867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71180" y="1177839"/>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昇降設備</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6" name="圖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174500" y="2751021"/>
            <a:ext cx="5757685" cy="4318263"/>
          </a:xfrm>
          <a:prstGeom prst="rect">
            <a:avLst/>
          </a:prstGeom>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74661" y="2751017"/>
            <a:ext cx="5757687" cy="4318266"/>
          </a:xfrm>
          <a:prstGeom prst="rect">
            <a:avLst/>
          </a:prstGeom>
        </p:spPr>
      </p:pic>
      <p:sp>
        <p:nvSpPr>
          <p:cNvPr id="10" name="矩形 9"/>
          <p:cNvSpPr/>
          <p:nvPr/>
        </p:nvSpPr>
        <p:spPr>
          <a:xfrm>
            <a:off x="2383746" y="803637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改善前</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
        <p:nvSpPr>
          <p:cNvPr id="11" name="矩形 10"/>
          <p:cNvSpPr/>
          <p:nvPr/>
        </p:nvSpPr>
        <p:spPr>
          <a:xfrm>
            <a:off x="8179488" y="8036378"/>
            <a:ext cx="2204450"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改善後</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121592687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131197" y="2530773"/>
            <a:ext cx="3357911" cy="2518433"/>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132630" y="6062146"/>
            <a:ext cx="3341240" cy="2505930"/>
          </a:xfrm>
          <a:prstGeom prst="rect">
            <a:avLst/>
          </a:prstGeom>
        </p:spPr>
      </p:pic>
      <p:pic>
        <p:nvPicPr>
          <p:cNvPr id="6" name="圖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928250" y="6047558"/>
            <a:ext cx="3357913" cy="2518435"/>
          </a:xfrm>
          <a:prstGeom prst="rect">
            <a:avLst/>
          </a:prstGeom>
        </p:spPr>
      </p:pic>
      <p:pic>
        <p:nvPicPr>
          <p:cNvPr id="7" name="圖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538808" y="6061357"/>
            <a:ext cx="3342142" cy="2506606"/>
          </a:xfrm>
          <a:prstGeom prst="rect">
            <a:avLst/>
          </a:prstGeom>
        </p:spPr>
      </p:pic>
      <p:pic>
        <p:nvPicPr>
          <p:cNvPr id="8" name="圖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740428" y="6061356"/>
            <a:ext cx="3342143" cy="2506606"/>
          </a:xfrm>
          <a:prstGeom prst="rect">
            <a:avLst/>
          </a:prstGeom>
        </p:spPr>
      </p:pic>
      <p:pic>
        <p:nvPicPr>
          <p:cNvPr id="10" name="圖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3928248" y="2530776"/>
            <a:ext cx="3357910" cy="2518432"/>
          </a:xfrm>
          <a:prstGeom prst="rect">
            <a:avLst/>
          </a:prstGeom>
        </p:spPr>
      </p:pic>
      <p:pic>
        <p:nvPicPr>
          <p:cNvPr id="11" name="圖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6725075" y="2529220"/>
            <a:ext cx="3359689" cy="2519767"/>
          </a:xfrm>
          <a:prstGeom prst="rect">
            <a:avLst/>
          </a:prstGeom>
        </p:spPr>
      </p:pic>
      <p:pic>
        <p:nvPicPr>
          <p:cNvPr id="12" name="圖片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9535713" y="2527470"/>
            <a:ext cx="3345680" cy="2509259"/>
          </a:xfrm>
          <a:prstGeom prst="rect">
            <a:avLst/>
          </a:prstGeom>
        </p:spPr>
      </p:pic>
      <p:sp>
        <p:nvSpPr>
          <p:cNvPr id="13" name="矩形 12"/>
          <p:cNvSpPr/>
          <p:nvPr/>
        </p:nvSpPr>
        <p:spPr>
          <a:xfrm>
            <a:off x="202099" y="7044138"/>
            <a:ext cx="857927" cy="496418"/>
          </a:xfrm>
          <a:prstGeom prst="rect">
            <a:avLst/>
          </a:prstGeom>
        </p:spPr>
        <p:txBody>
          <a:bodyPr wrap="none">
            <a:spAutoFit/>
          </a:bodyPr>
          <a:lstStyle/>
          <a:p>
            <a:pPr defTabSz="1200424">
              <a:defRPr/>
            </a:pPr>
            <a:r>
              <a:rPr kumimoji="1" lang="zh-TW" altLang="en-US" sz="2626" kern="0" dirty="0">
                <a:solidFill>
                  <a:srgbClr val="0070C0"/>
                </a:solidFill>
                <a:latin typeface="標楷體" pitchFamily="65" charset="-120"/>
                <a:ea typeface="標楷體" pitchFamily="65" charset="-120"/>
              </a:rPr>
              <a:t>現況</a:t>
            </a:r>
            <a:endParaRPr lang="zh-TW" altLang="en-US" sz="2626" kern="0" dirty="0">
              <a:solidFill>
                <a:srgbClr val="0070C0"/>
              </a:solidFill>
              <a:latin typeface="Calibri" panose="020F0502020204030204"/>
              <a:ea typeface="新細明體" panose="02020500000000000000" pitchFamily="18" charset="-120"/>
            </a:endParaRPr>
          </a:p>
        </p:txBody>
      </p:sp>
      <p:sp>
        <p:nvSpPr>
          <p:cNvPr id="14" name="向右箭號 13"/>
          <p:cNvSpPr/>
          <p:nvPr/>
        </p:nvSpPr>
        <p:spPr>
          <a:xfrm>
            <a:off x="1053969" y="6996993"/>
            <a:ext cx="527095" cy="6362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
        <p:nvSpPr>
          <p:cNvPr id="15" name="矩形 14"/>
          <p:cNvSpPr/>
          <p:nvPr/>
        </p:nvSpPr>
        <p:spPr>
          <a:xfrm>
            <a:off x="258965" y="3566235"/>
            <a:ext cx="857927" cy="496418"/>
          </a:xfrm>
          <a:prstGeom prst="rect">
            <a:avLst/>
          </a:prstGeom>
        </p:spPr>
        <p:txBody>
          <a:bodyPr wrap="none">
            <a:spAutoFit/>
          </a:bodyPr>
          <a:lstStyle/>
          <a:p>
            <a:pPr defTabSz="1200424">
              <a:defRPr/>
            </a:pPr>
            <a:r>
              <a:rPr kumimoji="1" lang="zh-TW" altLang="en-US" sz="2626" kern="0" dirty="0">
                <a:solidFill>
                  <a:srgbClr val="0070C0"/>
                </a:solidFill>
                <a:latin typeface="標楷體" pitchFamily="65" charset="-120"/>
                <a:ea typeface="標楷體" pitchFamily="65" charset="-120"/>
              </a:rPr>
              <a:t>改善</a:t>
            </a:r>
            <a:endParaRPr lang="zh-TW" altLang="en-US" sz="2626" kern="0" dirty="0">
              <a:solidFill>
                <a:srgbClr val="0070C0"/>
              </a:solidFill>
              <a:latin typeface="Calibri" panose="020F0502020204030204"/>
              <a:ea typeface="新細明體" panose="02020500000000000000" pitchFamily="18" charset="-120"/>
            </a:endParaRPr>
          </a:p>
        </p:txBody>
      </p:sp>
      <p:sp>
        <p:nvSpPr>
          <p:cNvPr id="16" name="向右箭號 15"/>
          <p:cNvSpPr/>
          <p:nvPr/>
        </p:nvSpPr>
        <p:spPr>
          <a:xfrm>
            <a:off x="1110835" y="3519090"/>
            <a:ext cx="527095" cy="6362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00424"/>
            <a:endParaRPr lang="zh-TW" altLang="en-US" sz="2363">
              <a:solidFill>
                <a:prstClr val="white"/>
              </a:solidFill>
              <a:latin typeface="Calibri" panose="020F0502020204030204"/>
              <a:ea typeface="新細明體" panose="02020500000000000000" pitchFamily="18" charset="-120"/>
            </a:endParaRPr>
          </a:p>
        </p:txBody>
      </p:sp>
      <p:sp>
        <p:nvSpPr>
          <p:cNvPr id="17" name="矩形 16"/>
          <p:cNvSpPr/>
          <p:nvPr/>
        </p:nvSpPr>
        <p:spPr>
          <a:xfrm>
            <a:off x="1581064" y="973197"/>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昇降設備</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28977293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26792" y="820918"/>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昇降設備</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7" name="圖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371031" y="3943121"/>
            <a:ext cx="4446086" cy="3334564"/>
          </a:xfrm>
          <a:prstGeom prst="rect">
            <a:avLst/>
          </a:prstGeom>
        </p:spPr>
      </p:pic>
      <p:pic>
        <p:nvPicPr>
          <p:cNvPr id="10" name="圖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375368" y="2129684"/>
            <a:ext cx="4441632" cy="3331223"/>
          </a:xfrm>
          <a:prstGeom prst="rect">
            <a:avLst/>
          </a:prstGeom>
        </p:spPr>
      </p:pic>
      <p:pic>
        <p:nvPicPr>
          <p:cNvPr id="11" name="圖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8384978" y="3972297"/>
            <a:ext cx="4368280" cy="3276211"/>
          </a:xfrm>
          <a:prstGeom prst="rect">
            <a:avLst/>
          </a:prstGeom>
        </p:spPr>
      </p:pic>
    </p:spTree>
    <p:extLst>
      <p:ext uri="{BB962C8B-B14F-4D97-AF65-F5344CB8AC3E}">
        <p14:creationId xmlns:p14="http://schemas.microsoft.com/office/powerpoint/2010/main" val="7082523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26792" y="1076567"/>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昇降設備</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2" name="圖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6619109" y="3311408"/>
            <a:ext cx="5913295" cy="4434972"/>
          </a:xfrm>
          <a:prstGeom prst="rect">
            <a:avLst/>
          </a:prstGeom>
        </p:spPr>
      </p:pic>
      <p:pic>
        <p:nvPicPr>
          <p:cNvPr id="3" name="圖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61392" y="3311408"/>
            <a:ext cx="5913294" cy="4434972"/>
          </a:xfrm>
          <a:prstGeom prst="rect">
            <a:avLst/>
          </a:prstGeom>
        </p:spPr>
      </p:pic>
    </p:spTree>
    <p:extLst>
      <p:ext uri="{BB962C8B-B14F-4D97-AF65-F5344CB8AC3E}">
        <p14:creationId xmlns:p14="http://schemas.microsoft.com/office/powerpoint/2010/main" val="27707104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26792" y="820918"/>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昇降設備</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3" name="圖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926792" y="3140047"/>
            <a:ext cx="5768796" cy="4326597"/>
          </a:xfrm>
          <a:prstGeom prst="rect">
            <a:avLst/>
          </a:prstGeom>
        </p:spPr>
      </p:pic>
      <p:pic>
        <p:nvPicPr>
          <p:cNvPr id="4" name="圖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787689" y="2806591"/>
            <a:ext cx="5898472" cy="4423855"/>
          </a:xfrm>
          <a:prstGeom prst="rect">
            <a:avLst/>
          </a:prstGeom>
        </p:spPr>
      </p:pic>
    </p:spTree>
    <p:extLst>
      <p:ext uri="{BB962C8B-B14F-4D97-AF65-F5344CB8AC3E}">
        <p14:creationId xmlns:p14="http://schemas.microsoft.com/office/powerpoint/2010/main" val="37424351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15972" y="3927570"/>
            <a:ext cx="9071714" cy="1061957"/>
          </a:xfrm>
          <a:prstGeom prst="rect">
            <a:avLst/>
          </a:prstGeom>
        </p:spPr>
        <p:txBody>
          <a:bodyPr wrap="none">
            <a:spAutoFit/>
          </a:bodyPr>
          <a:lstStyle/>
          <a:p>
            <a:pPr defTabSz="1200424">
              <a:defRPr/>
            </a:pPr>
            <a:r>
              <a:rPr kumimoji="1" lang="zh-TW" altLang="en-US" sz="6301" kern="0" dirty="0">
                <a:solidFill>
                  <a:srgbClr val="4472C4"/>
                </a:solidFill>
                <a:latin typeface="標楷體" pitchFamily="65" charset="-120"/>
                <a:ea typeface="標楷體" pitchFamily="65" charset="-120"/>
              </a:rPr>
              <a:t>樓梯附掛式座椅案例分享</a:t>
            </a:r>
            <a:endParaRPr lang="zh-TW" altLang="en-US" sz="6301" kern="0" dirty="0">
              <a:solidFill>
                <a:srgbClr val="4472C4"/>
              </a:solidFill>
              <a:latin typeface="Calibri" panose="020F0502020204030204"/>
              <a:ea typeface="新細明體" panose="02020500000000000000" pitchFamily="18" charset="-120"/>
            </a:endParaRPr>
          </a:p>
        </p:txBody>
      </p:sp>
    </p:spTree>
    <p:extLst>
      <p:ext uri="{BB962C8B-B14F-4D97-AF65-F5344CB8AC3E}">
        <p14:creationId xmlns:p14="http://schemas.microsoft.com/office/powerpoint/2010/main" val="226895826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61145" y="902280"/>
            <a:ext cx="2608406" cy="577209"/>
          </a:xfrm>
          <a:prstGeom prst="rect">
            <a:avLst/>
          </a:prstGeom>
        </p:spPr>
        <p:txBody>
          <a:bodyPr wrap="none">
            <a:spAutoFit/>
          </a:bodyPr>
          <a:lstStyle/>
          <a:p>
            <a:pPr defTabSz="1200424">
              <a:defRPr/>
            </a:pPr>
            <a:r>
              <a:rPr kumimoji="1" lang="en-US" altLang="zh-TW" sz="3151" kern="0" dirty="0">
                <a:solidFill>
                  <a:srgbClr val="5B9BD5"/>
                </a:solidFill>
                <a:latin typeface="標楷體" pitchFamily="65" charset="-120"/>
                <a:ea typeface="標楷體" pitchFamily="65" charset="-120"/>
              </a:rPr>
              <a:t>【</a:t>
            </a:r>
            <a:r>
              <a:rPr kumimoji="1" lang="zh-TW" altLang="en-US" sz="3151" kern="0" dirty="0">
                <a:solidFill>
                  <a:srgbClr val="5B9BD5"/>
                </a:solidFill>
                <a:latin typeface="標楷體" pitchFamily="65" charset="-120"/>
                <a:ea typeface="標楷體" pitchFamily="65" charset="-120"/>
              </a:rPr>
              <a:t>室外通路</a:t>
            </a:r>
            <a:r>
              <a:rPr kumimoji="1" lang="en-US" altLang="zh-TW" sz="3151" kern="0" dirty="0">
                <a:solidFill>
                  <a:srgbClr val="5B9BD5"/>
                </a:solidFill>
                <a:latin typeface="標楷體" pitchFamily="65" charset="-120"/>
                <a:ea typeface="標楷體" pitchFamily="65" charset="-120"/>
              </a:rPr>
              <a:t>】</a:t>
            </a:r>
            <a:endParaRPr lang="zh-TW" altLang="en-US" sz="3151" kern="0" dirty="0">
              <a:solidFill>
                <a:srgbClr val="5B9BD5"/>
              </a:solidFill>
              <a:latin typeface="Calibri" panose="020F0502020204030204"/>
              <a:ea typeface="新細明體" panose="02020500000000000000" pitchFamily="18" charset="-120"/>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1312983" y="3319280"/>
            <a:ext cx="5146344" cy="3859759"/>
          </a:xfrm>
          <a:prstGeom prst="rect">
            <a:avLst/>
          </a:prstGeom>
        </p:spPr>
      </p:pic>
      <p:pic>
        <p:nvPicPr>
          <p:cNvPr id="5"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453773" y="3319280"/>
            <a:ext cx="5146344" cy="3859758"/>
          </a:xfrm>
          <a:prstGeom prst="rect">
            <a:avLst/>
          </a:prstGeom>
        </p:spPr>
      </p:pic>
    </p:spTree>
    <p:extLst>
      <p:ext uri="{BB962C8B-B14F-4D97-AF65-F5344CB8AC3E}">
        <p14:creationId xmlns:p14="http://schemas.microsoft.com/office/powerpoint/2010/main" val="34480292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1044136" y="1363758"/>
            <a:ext cx="11104098" cy="7484725"/>
          </a:xfrm>
          <a:prstGeom prst="rect">
            <a:avLst/>
          </a:prstGeom>
        </p:spPr>
      </p:pic>
    </p:spTree>
    <p:extLst>
      <p:ext uri="{BB962C8B-B14F-4D97-AF65-F5344CB8AC3E}">
        <p14:creationId xmlns:p14="http://schemas.microsoft.com/office/powerpoint/2010/main" val="4158623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49569734-60C3-BAFC-7881-23909E616D76}"/>
            </a:ext>
          </a:extLst>
        </p:cNvPr>
        <p:cNvGrpSpPr/>
        <p:nvPr/>
      </p:nvGrpSpPr>
      <p:grpSpPr>
        <a:xfrm>
          <a:off x="0" y="0"/>
          <a:ext cx="0" cy="0"/>
          <a:chOff x="0" y="0"/>
          <a:chExt cx="0" cy="0"/>
        </a:xfrm>
      </p:grpSpPr>
      <p:sp>
        <p:nvSpPr>
          <p:cNvPr id="3" name="object 3">
            <a:extLst>
              <a:ext uri="{FF2B5EF4-FFF2-40B4-BE49-F238E27FC236}">
                <a16:creationId xmlns="" xmlns:a16="http://schemas.microsoft.com/office/drawing/2014/main" id="{685DBEED-2911-1F1D-F1AE-2E714BA9C421}"/>
              </a:ext>
            </a:extLst>
          </p:cNvPr>
          <p:cNvSpPr txBox="1"/>
          <p:nvPr/>
        </p:nvSpPr>
        <p:spPr>
          <a:xfrm>
            <a:off x="457199" y="485562"/>
            <a:ext cx="3314699" cy="422549"/>
          </a:xfrm>
          <a:prstGeom prst="rect">
            <a:avLst/>
          </a:prstGeom>
          <a:solidFill>
            <a:srgbClr val="314864"/>
          </a:solidFill>
        </p:spPr>
        <p:txBody>
          <a:bodyPr vert="horz" wrap="square" lIns="0" tIns="22208" rIns="0" bIns="0" rtlCol="0">
            <a:spAutoFit/>
          </a:bodyPr>
          <a:lstStyle/>
          <a:p>
            <a:pPr>
              <a:spcBef>
                <a:spcPts val="175"/>
              </a:spcBef>
            </a:pPr>
            <a:r>
              <a:rPr sz="2600" b="1" dirty="0">
                <a:solidFill>
                  <a:srgbClr val="FAF6F2"/>
                </a:solidFill>
                <a:latin typeface="Microsoft YaHei"/>
                <a:cs typeface="Microsoft YaHei"/>
              </a:rPr>
              <a:t>違章建築相關法令簡介</a:t>
            </a:r>
            <a:endParaRPr sz="2600">
              <a:latin typeface="Microsoft YaHei"/>
              <a:cs typeface="Microsoft YaHei"/>
            </a:endParaRPr>
          </a:p>
        </p:txBody>
      </p:sp>
      <p:sp>
        <p:nvSpPr>
          <p:cNvPr id="5" name="object 5">
            <a:extLst>
              <a:ext uri="{FF2B5EF4-FFF2-40B4-BE49-F238E27FC236}">
                <a16:creationId xmlns="" xmlns:a16="http://schemas.microsoft.com/office/drawing/2014/main" id="{80C963D5-B6A1-DD59-A8F4-B93E0B479F89}"/>
              </a:ext>
            </a:extLst>
          </p:cNvPr>
          <p:cNvSpPr txBox="1"/>
          <p:nvPr/>
        </p:nvSpPr>
        <p:spPr>
          <a:xfrm>
            <a:off x="825500" y="2590800"/>
            <a:ext cx="11785600" cy="7704998"/>
          </a:xfrm>
          <a:prstGeom prst="rect">
            <a:avLst/>
          </a:prstGeom>
        </p:spPr>
        <p:txBody>
          <a:bodyPr vert="horz" wrap="square" lIns="0" tIns="96461" rIns="0" bIns="0" rtlCol="0">
            <a:spAutoFit/>
          </a:bodyPr>
          <a:lstStyle/>
          <a:p>
            <a:pPr marL="190381">
              <a:lnSpc>
                <a:spcPct val="150000"/>
              </a:lnSpc>
              <a:spcBef>
                <a:spcPts val="660"/>
              </a:spcBef>
              <a:tabLst>
                <a:tab pos="1971675" algn="l"/>
              </a:tabLst>
            </a:pPr>
            <a:r>
              <a:rPr lang="zh-TW" altLang="en-US" sz="3100" b="1" spc="-10" dirty="0">
                <a:latin typeface="Microsoft YaHei"/>
                <a:cs typeface="Microsoft YaHei"/>
              </a:rPr>
              <a:t>本要點用詞之定義如下：</a:t>
            </a:r>
            <a:endParaRPr lang="en-US" altLang="zh-TW" sz="3100" b="1" spc="-10" dirty="0">
              <a:latin typeface="Microsoft YaHei"/>
              <a:cs typeface="Microsoft YaHei"/>
            </a:endParaRPr>
          </a:p>
          <a:p>
            <a:pPr marL="190381" defTabSz="917575">
              <a:lnSpc>
                <a:spcPct val="150000"/>
              </a:lnSpc>
              <a:spcBef>
                <a:spcPts val="660"/>
              </a:spcBef>
              <a:tabLst>
                <a:tab pos="1971675" algn="l"/>
              </a:tabLst>
            </a:pPr>
            <a:endParaRPr lang="zh-TW" altLang="en-US" sz="800" b="1" spc="-10" dirty="0">
              <a:latin typeface="Microsoft YaHei"/>
              <a:cs typeface="Microsoft YaHei"/>
            </a:endParaRPr>
          </a:p>
          <a:p>
            <a:pPr marL="1344613" indent="-806450">
              <a:lnSpc>
                <a:spcPct val="150000"/>
              </a:lnSpc>
              <a:spcBef>
                <a:spcPts val="660"/>
              </a:spcBef>
              <a:buClr>
                <a:schemeClr val="tx1"/>
              </a:buClr>
              <a:buFont typeface="+mj-ea"/>
              <a:buAutoNum type="ea1ChtPeriod" startAt="6"/>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非永久性建材</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：指除鋼筋混凝土（</a:t>
            </a:r>
            <a:r>
              <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RC</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）、鋼骨（</a:t>
            </a:r>
            <a:r>
              <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SC</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，不包含小尺寸之</a:t>
            </a:r>
            <a:r>
              <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H</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型鋼）、鋼骨鋼筋混凝土（</a:t>
            </a:r>
            <a:r>
              <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SRC</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）、加強磚造、木石磚造等</a:t>
            </a:r>
            <a:r>
              <a:rPr lang="zh-TW" altLang="en-US" sz="2800" dirty="0">
                <a:solidFill>
                  <a:schemeClr val="tx2">
                    <a:lumMod val="60000"/>
                    <a:lumOff val="40000"/>
                  </a:schemeClr>
                </a:solidFill>
                <a:latin typeface="微軟正黑體" panose="020B0604030504040204" pitchFamily="34" charset="-120"/>
                <a:ea typeface="微軟正黑體" panose="020B0604030504040204" pitchFamily="34" charset="-120"/>
                <a:cs typeface="Microsoft YaHei"/>
              </a:rPr>
              <a:t>以外之材料</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a:t>
            </a:r>
          </a:p>
          <a:p>
            <a:pPr marL="1344613" indent="-806450">
              <a:lnSpc>
                <a:spcPct val="150000"/>
              </a:lnSpc>
              <a:spcBef>
                <a:spcPts val="660"/>
              </a:spcBef>
              <a:buClr>
                <a:schemeClr val="tx1"/>
              </a:buClr>
              <a:buFont typeface="+mj-ea"/>
              <a:buAutoNum type="ea1ChtPeriod" startAt="6"/>
            </a:pP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小尺寸之</a:t>
            </a:r>
            <a:r>
              <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H </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型鋼：指高度不超過一百五十公釐、寬度不超過一百二十五公釐、中間版厚度不超過九公釐之鋼材。</a:t>
            </a:r>
            <a:endParaRPr lang="en-US" altLang="zh-TW"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endParaRPr>
          </a:p>
          <a:p>
            <a:pPr marL="1344613" indent="-806450">
              <a:lnSpc>
                <a:spcPct val="150000"/>
              </a:lnSpc>
              <a:spcBef>
                <a:spcPts val="660"/>
              </a:spcBef>
              <a:buClr>
                <a:schemeClr val="tx1"/>
              </a:buClr>
              <a:buFont typeface="+mj-ea"/>
              <a:buAutoNum type="ea1ChtPeriod" startAt="6"/>
            </a:pPr>
            <a:r>
              <a:rPr lang="zh-TW" altLang="en-US" sz="2800" dirty="0">
                <a:solidFill>
                  <a:srgbClr val="FF0000"/>
                </a:solidFill>
                <a:latin typeface="微軟正黑體" panose="020B0604030504040204" pitchFamily="34" charset="-120"/>
                <a:ea typeface="微軟正黑體" panose="020B0604030504040204" pitchFamily="34" charset="-120"/>
                <a:cs typeface="Microsoft YaHei"/>
              </a:rPr>
              <a:t>修繕</a:t>
            </a:r>
            <a:r>
              <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rPr>
              <a:t>：指建築物之基礎、樑柱、承重牆壁、樓地板、屋架，在原規</a:t>
            </a:r>
            <a:r>
              <a:rPr lang="zh-TW" altLang="en-US" sz="2800" dirty="0"/>
              <a:t>模範圍內，</a:t>
            </a:r>
            <a:r>
              <a:rPr lang="zh-TW" altLang="en-US" sz="2800" dirty="0">
                <a:solidFill>
                  <a:schemeClr val="tx2">
                    <a:lumMod val="60000"/>
                    <a:lumOff val="40000"/>
                  </a:schemeClr>
                </a:solidFill>
              </a:rPr>
              <a:t>以非永久性建材為修理或變更</a:t>
            </a:r>
            <a:r>
              <a:rPr lang="zh-TW" altLang="en-US" sz="2800" dirty="0"/>
              <a:t>，且</a:t>
            </a:r>
            <a:r>
              <a:rPr lang="zh-TW" altLang="en-US" sz="2800" dirty="0">
                <a:solidFill>
                  <a:schemeClr val="tx2">
                    <a:lumMod val="60000"/>
                    <a:lumOff val="40000"/>
                  </a:schemeClr>
                </a:solidFill>
              </a:rPr>
              <a:t>其中任何一種修繕項</a:t>
            </a:r>
          </a:p>
          <a:p>
            <a:r>
              <a:rPr lang="zh-TW" altLang="en-US" sz="2800" dirty="0">
                <a:solidFill>
                  <a:schemeClr val="tx2">
                    <a:lumMod val="60000"/>
                    <a:lumOff val="40000"/>
                  </a:schemeClr>
                </a:solidFill>
              </a:rPr>
              <a:t>　　　   目未有過半者</a:t>
            </a:r>
            <a:r>
              <a:rPr lang="zh-TW" altLang="en-US" sz="2800" dirty="0"/>
              <a:t>。</a:t>
            </a:r>
          </a:p>
          <a:p>
            <a:pPr marL="1344613" indent="-806450">
              <a:lnSpc>
                <a:spcPct val="150000"/>
              </a:lnSpc>
              <a:spcBef>
                <a:spcPts val="660"/>
              </a:spcBef>
              <a:buClr>
                <a:schemeClr val="tx1"/>
              </a:buClr>
              <a:buFont typeface="+mj-ea"/>
              <a:buAutoNum type="ea1ChtPeriod" startAt="6"/>
            </a:pPr>
            <a:endParaRPr lang="zh-TW" altLang="en-US" sz="2800" dirty="0">
              <a:solidFill>
                <a:schemeClr val="tx1">
                  <a:lumMod val="75000"/>
                  <a:lumOff val="25000"/>
                </a:schemeClr>
              </a:solidFill>
              <a:latin typeface="微軟正黑體" panose="020B0604030504040204" pitchFamily="34" charset="-120"/>
              <a:ea typeface="微軟正黑體" panose="020B0604030504040204" pitchFamily="34" charset="-120"/>
              <a:cs typeface="Microsoft YaHei"/>
            </a:endParaRPr>
          </a:p>
          <a:p>
            <a:pPr marL="538163">
              <a:lnSpc>
                <a:spcPct val="150000"/>
              </a:lnSpc>
              <a:spcBef>
                <a:spcPts val="660"/>
              </a:spcBef>
            </a:pPr>
            <a:endParaRPr lang="zh-TW" altLang="en-US" sz="2800" dirty="0">
              <a:solidFill>
                <a:schemeClr val="tx1">
                  <a:lumMod val="85000"/>
                  <a:lumOff val="15000"/>
                </a:schemeClr>
              </a:solidFill>
              <a:latin typeface="微軟正黑體" panose="020B0604030504040204" pitchFamily="34" charset="-120"/>
              <a:ea typeface="微軟正黑體" panose="020B0604030504040204" pitchFamily="34" charset="-120"/>
              <a:cs typeface="Microsoft YaHei"/>
            </a:endParaRPr>
          </a:p>
        </p:txBody>
      </p:sp>
      <p:sp>
        <p:nvSpPr>
          <p:cNvPr id="6" name="投影片編號版面配置區 5">
            <a:extLst>
              <a:ext uri="{FF2B5EF4-FFF2-40B4-BE49-F238E27FC236}">
                <a16:creationId xmlns="" xmlns:a16="http://schemas.microsoft.com/office/drawing/2014/main" id="{AE9CB21C-DED5-A0B5-4713-81833C0CDA51}"/>
              </a:ext>
            </a:extLst>
          </p:cNvPr>
          <p:cNvSpPr>
            <a:spLocks noGrp="1"/>
          </p:cNvSpPr>
          <p:nvPr>
            <p:ph type="sldNum" sz="quarter" idx="7"/>
          </p:nvPr>
        </p:nvSpPr>
        <p:spPr/>
        <p:txBody>
          <a:bodyPr/>
          <a:lstStyle/>
          <a:p>
            <a:fld id="{B6F15528-21DE-4FAA-801E-634DDDAF4B2B}" type="slidenum">
              <a:rPr lang="en-US" altLang="zh-TW" smtClean="0"/>
              <a:t>9</a:t>
            </a:fld>
            <a:endParaRPr lang="zh-TW" altLang="en-US"/>
          </a:p>
        </p:txBody>
      </p:sp>
      <p:sp>
        <p:nvSpPr>
          <p:cNvPr id="2" name="object 2">
            <a:extLst>
              <a:ext uri="{FF2B5EF4-FFF2-40B4-BE49-F238E27FC236}">
                <a16:creationId xmlns="" xmlns:a16="http://schemas.microsoft.com/office/drawing/2014/main" id="{B5083D07-4C3C-0729-7329-8EABC055918D}"/>
              </a:ext>
            </a:extLst>
          </p:cNvPr>
          <p:cNvSpPr txBox="1">
            <a:spLocks/>
          </p:cNvSpPr>
          <p:nvPr/>
        </p:nvSpPr>
        <p:spPr>
          <a:xfrm>
            <a:off x="393717" y="1009603"/>
            <a:ext cx="6401435" cy="997708"/>
          </a:xfrm>
          <a:prstGeom prst="rect">
            <a:avLst/>
          </a:prstGeom>
        </p:spPr>
        <p:txBody>
          <a:bodyPr vert="horz" wrap="square" lIns="0" tIns="12699" rIns="0" bIns="0" rtlCol="0">
            <a:spAutoFit/>
          </a:bodyPr>
          <a:lstStyle>
            <a:lvl1pPr>
              <a:defRPr sz="10000" b="1" i="0">
                <a:solidFill>
                  <a:srgbClr val="314864"/>
                </a:solidFill>
                <a:latin typeface="Microsoft YaHei"/>
                <a:ea typeface="+mj-ea"/>
                <a:cs typeface="Microsoft YaHei"/>
              </a:defRPr>
            </a:lvl1pPr>
          </a:lstStyle>
          <a:p>
            <a:pPr marL="12699" defTabSz="914400">
              <a:spcBef>
                <a:spcPts val="100"/>
              </a:spcBef>
            </a:pPr>
            <a:r>
              <a:rPr lang="zh-TW" altLang="en-US" sz="6400" kern="0" spc="-129" dirty="0">
                <a:solidFill>
                  <a:srgbClr val="BB484A"/>
                </a:solidFill>
              </a:rPr>
              <a:t>違章建築處理</a:t>
            </a:r>
            <a:r>
              <a:rPr lang="zh-TW" altLang="en-US" sz="6400" kern="0" spc="-129" dirty="0">
                <a:solidFill>
                  <a:srgbClr val="BB484A"/>
                </a:solidFill>
                <a:latin typeface="+mj-ea"/>
              </a:rPr>
              <a:t>要點</a:t>
            </a:r>
            <a:endParaRPr lang="zh-TW" altLang="en-US" sz="6400" kern="0" dirty="0">
              <a:latin typeface="+mj-ea"/>
            </a:endParaRPr>
          </a:p>
        </p:txBody>
      </p:sp>
    </p:spTree>
    <p:extLst>
      <p:ext uri="{BB962C8B-B14F-4D97-AF65-F5344CB8AC3E}">
        <p14:creationId xmlns:p14="http://schemas.microsoft.com/office/powerpoint/2010/main" val="8640052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rotWithShape="1">
          <a:blip r:embed="rId2"/>
          <a:srcRect r="57316"/>
          <a:stretch/>
        </p:blipFill>
        <p:spPr>
          <a:xfrm>
            <a:off x="201279" y="1970172"/>
            <a:ext cx="4178412" cy="6507922"/>
          </a:xfrm>
          <a:prstGeom prst="rect">
            <a:avLst/>
          </a:prstGeom>
        </p:spPr>
      </p:pic>
      <p:pic>
        <p:nvPicPr>
          <p:cNvPr id="4" name="圖片 3"/>
          <p:cNvPicPr>
            <a:picLocks noChangeAspect="1"/>
          </p:cNvPicPr>
          <p:nvPr/>
        </p:nvPicPr>
        <p:blipFill rotWithShape="1">
          <a:blip r:embed="rId2"/>
          <a:srcRect l="56654"/>
          <a:stretch/>
        </p:blipFill>
        <p:spPr>
          <a:xfrm>
            <a:off x="4405411" y="1970172"/>
            <a:ext cx="4125594" cy="6327577"/>
          </a:xfrm>
          <a:prstGeom prst="rect">
            <a:avLst/>
          </a:prstGeom>
        </p:spPr>
      </p:pic>
      <p:pic>
        <p:nvPicPr>
          <p:cNvPr id="5" name="圖片 4"/>
          <p:cNvPicPr>
            <a:picLocks noChangeAspect="1"/>
          </p:cNvPicPr>
          <p:nvPr/>
        </p:nvPicPr>
        <p:blipFill>
          <a:blip r:embed="rId3"/>
          <a:stretch>
            <a:fillRect/>
          </a:stretch>
        </p:blipFill>
        <p:spPr>
          <a:xfrm>
            <a:off x="8582446" y="1920154"/>
            <a:ext cx="4269321" cy="6427614"/>
          </a:xfrm>
          <a:prstGeom prst="rect">
            <a:avLst/>
          </a:prstGeom>
        </p:spPr>
      </p:pic>
    </p:spTree>
    <p:extLst>
      <p:ext uri="{BB962C8B-B14F-4D97-AF65-F5344CB8AC3E}">
        <p14:creationId xmlns:p14="http://schemas.microsoft.com/office/powerpoint/2010/main" val="299290224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432799" y="970958"/>
            <a:ext cx="12326772" cy="8078177"/>
          </a:xfrm>
          <a:prstGeom prst="rect">
            <a:avLst/>
          </a:prstGeom>
        </p:spPr>
      </p:pic>
    </p:spTree>
    <p:extLst>
      <p:ext uri="{BB962C8B-B14F-4D97-AF65-F5344CB8AC3E}">
        <p14:creationId xmlns:p14="http://schemas.microsoft.com/office/powerpoint/2010/main" val="89849678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666914" y="1246182"/>
            <a:ext cx="11681394" cy="7762776"/>
          </a:xfrm>
          <a:prstGeom prst="rect">
            <a:avLst/>
          </a:prstGeom>
        </p:spPr>
      </p:pic>
    </p:spTree>
    <p:extLst>
      <p:ext uri="{BB962C8B-B14F-4D97-AF65-F5344CB8AC3E}">
        <p14:creationId xmlns:p14="http://schemas.microsoft.com/office/powerpoint/2010/main" val="354287670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rotWithShape="1">
          <a:blip r:embed="rId2"/>
          <a:srcRect r="56683"/>
          <a:stretch/>
        </p:blipFill>
        <p:spPr>
          <a:xfrm>
            <a:off x="330964" y="1613498"/>
            <a:ext cx="4036943" cy="6180943"/>
          </a:xfrm>
          <a:prstGeom prst="rect">
            <a:avLst/>
          </a:prstGeom>
        </p:spPr>
      </p:pic>
      <p:pic>
        <p:nvPicPr>
          <p:cNvPr id="3" name="圖片 2"/>
          <p:cNvPicPr>
            <a:picLocks noChangeAspect="1"/>
          </p:cNvPicPr>
          <p:nvPr/>
        </p:nvPicPr>
        <p:blipFill>
          <a:blip r:embed="rId3"/>
          <a:stretch>
            <a:fillRect/>
          </a:stretch>
        </p:blipFill>
        <p:spPr>
          <a:xfrm>
            <a:off x="8770277" y="1613306"/>
            <a:ext cx="4069280" cy="3338316"/>
          </a:xfrm>
          <a:prstGeom prst="rect">
            <a:avLst/>
          </a:prstGeom>
        </p:spPr>
      </p:pic>
      <p:pic>
        <p:nvPicPr>
          <p:cNvPr id="4" name="圖片 3"/>
          <p:cNvPicPr>
            <a:picLocks noChangeAspect="1"/>
          </p:cNvPicPr>
          <p:nvPr/>
        </p:nvPicPr>
        <p:blipFill rotWithShape="1">
          <a:blip r:embed="rId2"/>
          <a:srcRect l="56708"/>
          <a:stretch/>
        </p:blipFill>
        <p:spPr>
          <a:xfrm>
            <a:off x="4612814" y="1613306"/>
            <a:ext cx="4034823" cy="6181136"/>
          </a:xfrm>
          <a:prstGeom prst="rect">
            <a:avLst/>
          </a:prstGeom>
        </p:spPr>
      </p:pic>
    </p:spTree>
    <p:extLst>
      <p:ext uri="{BB962C8B-B14F-4D97-AF65-F5344CB8AC3E}">
        <p14:creationId xmlns:p14="http://schemas.microsoft.com/office/powerpoint/2010/main" val="32914539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2"/>
          <a:stretch>
            <a:fillRect/>
          </a:stretch>
        </p:blipFill>
        <p:spPr>
          <a:xfrm>
            <a:off x="788486" y="1224731"/>
            <a:ext cx="11615399" cy="7640026"/>
          </a:xfrm>
          <a:prstGeom prst="rect">
            <a:avLst/>
          </a:prstGeom>
        </p:spPr>
      </p:pic>
    </p:spTree>
    <p:extLst>
      <p:ext uri="{BB962C8B-B14F-4D97-AF65-F5344CB8AC3E}">
        <p14:creationId xmlns:p14="http://schemas.microsoft.com/office/powerpoint/2010/main" val="267858096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593970" y="1199414"/>
            <a:ext cx="12004431" cy="7902129"/>
          </a:xfrm>
          <a:prstGeom prst="rect">
            <a:avLst/>
          </a:prstGeom>
        </p:spPr>
      </p:pic>
    </p:spTree>
    <p:extLst>
      <p:ext uri="{BB962C8B-B14F-4D97-AF65-F5344CB8AC3E}">
        <p14:creationId xmlns:p14="http://schemas.microsoft.com/office/powerpoint/2010/main" val="13153433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605432" y="1089367"/>
            <a:ext cx="11981506" cy="7869012"/>
          </a:xfrm>
          <a:prstGeom prst="rect">
            <a:avLst/>
          </a:prstGeom>
        </p:spPr>
      </p:pic>
    </p:spTree>
    <p:extLst>
      <p:ext uri="{BB962C8B-B14F-4D97-AF65-F5344CB8AC3E}">
        <p14:creationId xmlns:p14="http://schemas.microsoft.com/office/powerpoint/2010/main" val="38631138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660661" y="1058659"/>
            <a:ext cx="11871048" cy="7926466"/>
          </a:xfrm>
          <a:prstGeom prst="rect">
            <a:avLst/>
          </a:prstGeom>
        </p:spPr>
      </p:pic>
    </p:spTree>
    <p:extLst>
      <p:ext uri="{BB962C8B-B14F-4D97-AF65-F5344CB8AC3E}">
        <p14:creationId xmlns:p14="http://schemas.microsoft.com/office/powerpoint/2010/main" val="46730402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892200" y="1397740"/>
            <a:ext cx="11407970" cy="7521935"/>
          </a:xfrm>
          <a:prstGeom prst="rect">
            <a:avLst/>
          </a:prstGeom>
        </p:spPr>
      </p:pic>
    </p:spTree>
    <p:extLst>
      <p:ext uri="{BB962C8B-B14F-4D97-AF65-F5344CB8AC3E}">
        <p14:creationId xmlns:p14="http://schemas.microsoft.com/office/powerpoint/2010/main" val="369147214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2"/>
          <a:stretch>
            <a:fillRect/>
          </a:stretch>
        </p:blipFill>
        <p:spPr>
          <a:xfrm>
            <a:off x="996930" y="1264357"/>
            <a:ext cx="11198511" cy="7448107"/>
          </a:xfrm>
          <a:prstGeom prst="rect">
            <a:avLst/>
          </a:prstGeom>
        </p:spPr>
      </p:pic>
    </p:spTree>
    <p:extLst>
      <p:ext uri="{BB962C8B-B14F-4D97-AF65-F5344CB8AC3E}">
        <p14:creationId xmlns:p14="http://schemas.microsoft.com/office/powerpoint/2010/main" val="3430384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佈景主題">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佈景主題">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1402</TotalTime>
  <Words>4096</Words>
  <Application>Microsoft Office PowerPoint</Application>
  <PresentationFormat>自訂</PresentationFormat>
  <Paragraphs>549</Paragraphs>
  <Slides>111</Slides>
  <Notes>6</Notes>
  <HiddenSlides>0</HiddenSlides>
  <MMClips>0</MMClips>
  <ScaleCrop>false</ScaleCrop>
  <HeadingPairs>
    <vt:vector size="6" baseType="variant">
      <vt:variant>
        <vt:lpstr>使用字型</vt:lpstr>
      </vt:variant>
      <vt:variant>
        <vt:i4>17</vt:i4>
      </vt:variant>
      <vt:variant>
        <vt:lpstr>佈景主題</vt:lpstr>
      </vt:variant>
      <vt:variant>
        <vt:i4>3</vt:i4>
      </vt:variant>
      <vt:variant>
        <vt:lpstr>投影片標題</vt:lpstr>
      </vt:variant>
      <vt:variant>
        <vt:i4>111</vt:i4>
      </vt:variant>
    </vt:vector>
  </HeadingPairs>
  <TitlesOfParts>
    <vt:vector size="131" baseType="lpstr">
      <vt:lpstr>Adobe 繁黑體 Std B</vt:lpstr>
      <vt:lpstr>Aileron</vt:lpstr>
      <vt:lpstr>Arial Unicode MS</vt:lpstr>
      <vt:lpstr>Lato</vt:lpstr>
      <vt:lpstr>Microsoft JhengHei UI</vt:lpstr>
      <vt:lpstr>Microsoft YaHei</vt:lpstr>
      <vt:lpstr>New Microsoft JhengHei</vt:lpstr>
      <vt:lpstr>華康行楷體W5(P)</vt:lpstr>
      <vt:lpstr>微軟正黑體</vt:lpstr>
      <vt:lpstr>新細明體</vt:lpstr>
      <vt:lpstr>標楷體</vt:lpstr>
      <vt:lpstr>Arial</vt:lpstr>
      <vt:lpstr>Calibri</vt:lpstr>
      <vt:lpstr>Calibri Light</vt:lpstr>
      <vt:lpstr>Lucida Sans</vt:lpstr>
      <vt:lpstr>Palatino Linotype</vt:lpstr>
      <vt:lpstr>Wingdings</vt:lpstr>
      <vt:lpstr>Office Theme</vt:lpstr>
      <vt:lpstr>Office 佈景主題</vt:lpstr>
      <vt:lpstr>1_Office Theme</vt:lpstr>
      <vt:lpstr>PowerPoint 簡報</vt:lpstr>
      <vt:lpstr>PowerPoint 簡報</vt:lpstr>
      <vt:lpstr>簡報⼤綱</vt:lpstr>
      <vt:lpstr>一、違章建築管理說明</vt:lpstr>
      <vt:lpstr>建築法</vt:lpstr>
      <vt:lpstr>建築法</vt:lpstr>
      <vt:lpstr>違章建築處理要點</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違章建築巡查管理</vt:lpstr>
      <vt:lpstr>違章建築巡查管理</vt:lpstr>
      <vt:lpstr>違章建築巡查管理</vt:lpstr>
      <vt:lpstr>違章建築巡查管理</vt:lpstr>
      <vt:lpstr>PowerPoint 簡報</vt:lpstr>
      <vt:lpstr>違章建築輔導措施</vt:lpstr>
      <vt:lpstr>違章建築輔導措施</vt:lpstr>
      <vt:lpstr>違章建築輔導措施</vt:lpstr>
      <vt:lpstr>違章建築輔導措施</vt:lpstr>
      <vt:lpstr>⼤⾬狂襲 新屋連根拔 壓毀鄰宅--蘋果⽇報 20140524</vt:lpstr>
      <vt:lpstr>PowerPoint 簡報</vt:lpstr>
      <vt:lpstr>二、無障礙生活環境</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PC-建築師</dc:creator>
  <cp:lastModifiedBy>Admin</cp:lastModifiedBy>
  <cp:revision>70</cp:revision>
  <dcterms:created xsi:type="dcterms:W3CDTF">2023-10-03T01:56:03Z</dcterms:created>
  <dcterms:modified xsi:type="dcterms:W3CDTF">2025-11-26T07:25:45Z</dcterms:modified>
</cp:coreProperties>
</file>